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26" r:id="rId2"/>
    <p:sldId id="331" r:id="rId3"/>
    <p:sldId id="359" r:id="rId4"/>
    <p:sldId id="353" r:id="rId5"/>
    <p:sldId id="409" r:id="rId6"/>
    <p:sldId id="427" r:id="rId7"/>
    <p:sldId id="371" r:id="rId8"/>
    <p:sldId id="428" r:id="rId9"/>
    <p:sldId id="429" r:id="rId10"/>
    <p:sldId id="358" r:id="rId11"/>
    <p:sldId id="401" r:id="rId12"/>
    <p:sldId id="388" r:id="rId13"/>
    <p:sldId id="360" r:id="rId14"/>
    <p:sldId id="385" r:id="rId15"/>
    <p:sldId id="386" r:id="rId16"/>
    <p:sldId id="421" r:id="rId17"/>
    <p:sldId id="415" r:id="rId18"/>
    <p:sldId id="430" r:id="rId19"/>
    <p:sldId id="418" r:id="rId20"/>
    <p:sldId id="372" r:id="rId21"/>
    <p:sldId id="431" r:id="rId22"/>
    <p:sldId id="424" r:id="rId23"/>
    <p:sldId id="337" r:id="rId24"/>
    <p:sldId id="338" r:id="rId25"/>
    <p:sldId id="339" r:id="rId26"/>
    <p:sldId id="341" r:id="rId27"/>
    <p:sldId id="365" r:id="rId28"/>
    <p:sldId id="366" r:id="rId29"/>
    <p:sldId id="376" r:id="rId30"/>
    <p:sldId id="377" r:id="rId31"/>
    <p:sldId id="368" r:id="rId32"/>
    <p:sldId id="432" r:id="rId33"/>
    <p:sldId id="343" r:id="rId34"/>
    <p:sldId id="373" r:id="rId35"/>
    <p:sldId id="425" r:id="rId36"/>
    <p:sldId id="369" r:id="rId37"/>
    <p:sldId id="390" r:id="rId38"/>
    <p:sldId id="395" r:id="rId39"/>
    <p:sldId id="374" r:id="rId40"/>
    <p:sldId id="375" r:id="rId41"/>
    <p:sldId id="389" r:id="rId42"/>
    <p:sldId id="433" r:id="rId43"/>
    <p:sldId id="370" r:id="rId44"/>
    <p:sldId id="419" r:id="rId45"/>
    <p:sldId id="406" r:id="rId46"/>
    <p:sldId id="383" r:id="rId47"/>
    <p:sldId id="434" r:id="rId48"/>
    <p:sldId id="348" r:id="rId49"/>
    <p:sldId id="379" r:id="rId50"/>
    <p:sldId id="380" r:id="rId51"/>
    <p:sldId id="392" r:id="rId52"/>
    <p:sldId id="393" r:id="rId53"/>
    <p:sldId id="349" r:id="rId54"/>
    <p:sldId id="381" r:id="rId55"/>
    <p:sldId id="408" r:id="rId56"/>
    <p:sldId id="350"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27"/>
            <p14:sldId id="371"/>
            <p14:sldId id="428"/>
            <p14:sldId id="429"/>
            <p14:sldId id="358"/>
            <p14:sldId id="401"/>
            <p14:sldId id="388"/>
            <p14:sldId id="360"/>
            <p14:sldId id="385"/>
            <p14:sldId id="386"/>
            <p14:sldId id="421"/>
            <p14:sldId id="415"/>
            <p14:sldId id="430"/>
            <p14:sldId id="418"/>
            <p14:sldId id="372"/>
            <p14:sldId id="431"/>
            <p14:sldId id="424"/>
            <p14:sldId id="337"/>
            <p14:sldId id="338"/>
            <p14:sldId id="339"/>
            <p14:sldId id="341"/>
            <p14:sldId id="365"/>
            <p14:sldId id="366"/>
            <p14:sldId id="376"/>
            <p14:sldId id="377"/>
            <p14:sldId id="368"/>
            <p14:sldId id="432"/>
            <p14:sldId id="343"/>
            <p14:sldId id="373"/>
            <p14:sldId id="425"/>
            <p14:sldId id="369"/>
            <p14:sldId id="390"/>
            <p14:sldId id="395"/>
            <p14:sldId id="374"/>
            <p14:sldId id="375"/>
            <p14:sldId id="389"/>
            <p14:sldId id="433"/>
            <p14:sldId id="370"/>
            <p14:sldId id="419"/>
            <p14:sldId id="406"/>
            <p14:sldId id="383"/>
            <p14:sldId id="434"/>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p:scale>
          <a:sx n="117" d="100"/>
          <a:sy n="117" d="100"/>
        </p:scale>
        <p:origin x="-822" y="-19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20/12/2023</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20/12/2023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20/12/2023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20/12/2023</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20/12/2023</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20/12/2023</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20/12/2023</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20/12/2023</a:t>
            </a:fld>
            <a:endParaRPr lang="fr-FR" cap="all" dirty="0"/>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20/12/2023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solidFill>
                  <a:srgbClr val="000091"/>
                </a:solidFill>
              </a:rPr>
              <a:t>L’accompagnement </a:t>
            </a:r>
            <a:r>
              <a:rPr lang="fr-FR" sz="2100" dirty="0">
                <a:solidFill>
                  <a:srgbClr val="000091"/>
                </a:solidFill>
              </a:rPr>
              <a:t>au </a:t>
            </a:r>
            <a:r>
              <a:rPr lang="fr-FR" sz="2100" dirty="0" smtClean="0">
                <a:solidFill>
                  <a:srgbClr val="000091"/>
                </a:solidFill>
              </a:rPr>
              <a:t>sein de votre lycée : des acteurs et des temps forts pour vous aider à </a:t>
            </a:r>
            <a:r>
              <a:rPr lang="fr-FR" sz="2100" dirty="0">
                <a:solidFill>
                  <a:srgbClr val="000091"/>
                </a:solidFill>
              </a:rPr>
              <a:t>élaborer </a:t>
            </a:r>
            <a:r>
              <a:rPr lang="fr-FR" sz="2100" dirty="0" smtClean="0">
                <a:solidFill>
                  <a:srgbClr val="000091"/>
                </a:solidFill>
              </a:rPr>
              <a:t>votre </a:t>
            </a:r>
            <a:r>
              <a:rPr lang="fr-FR" sz="2100" dirty="0">
                <a:solidFill>
                  <a:srgbClr val="000091"/>
                </a:solidFill>
              </a:rPr>
              <a:t>projet d’orientation </a:t>
            </a:r>
          </a:p>
        </p:txBody>
      </p:sp>
      <p:sp>
        <p:nvSpPr>
          <p:cNvPr id="3" name="Espace réservé du contenu 2"/>
          <p:cNvSpPr>
            <a:spLocks noGrp="1"/>
          </p:cNvSpPr>
          <p:nvPr>
            <p:ph sz="quarter" idx="4294967295"/>
          </p:nvPr>
        </p:nvSpPr>
        <p:spPr>
          <a:xfrm>
            <a:off x="342336" y="2110332"/>
            <a:ext cx="8424000" cy="1783158"/>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l’Education 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5186673" y="119831"/>
            <a:ext cx="357966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a:t>
            </a: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20/12/2023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23 000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pPr marL="171450" indent="-171450">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formations </a:t>
            </a:r>
            <a:r>
              <a:rPr lang="fr-FR" sz="1300" b="1" dirty="0" smtClean="0">
                <a:solidFill>
                  <a:schemeClr val="bg1"/>
                </a:solidFill>
                <a:highlight>
                  <a:srgbClr val="0000FF"/>
                </a:highlight>
              </a:rPr>
              <a:t>sous statut étudiant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 les 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spcBef>
                <a:spcPts val="600"/>
              </a:spcBef>
              <a:buFont typeface="Arial" pitchFamily="34" charset="0"/>
              <a:buChar char="•"/>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en apprentissage </a:t>
            </a:r>
            <a:r>
              <a:rPr lang="fr-FR" sz="1400" dirty="0"/>
              <a:t>:</a:t>
            </a:r>
            <a:r>
              <a:rPr lang="fr-FR" sz="1400" dirty="0">
                <a:solidFill>
                  <a:schemeClr val="tx1"/>
                </a:solidFill>
              </a:rPr>
              <a:t> l’apprentissage est proposé dans différentes formations (BTS, BUT, licence…).</a:t>
            </a:r>
          </a:p>
          <a:p>
            <a:pPr marL="171450" indent="-171450">
              <a:spcBef>
                <a:spcPts val="600"/>
              </a:spcBef>
              <a:buFont typeface="Arial" pitchFamily="34" charset="0"/>
              <a:buChar char="•"/>
            </a:pPr>
            <a:r>
              <a:rPr lang="fr-FR" sz="1300" b="1" dirty="0" smtClean="0">
                <a:solidFill>
                  <a:schemeClr val="bg1"/>
                </a:solidFill>
                <a:highlight>
                  <a:srgbClr val="0000FF"/>
                </a:highlight>
              </a:rPr>
              <a:t>Des </a:t>
            </a:r>
            <a:r>
              <a:rPr lang="fr-FR" sz="1300" b="1" dirty="0">
                <a:solidFill>
                  <a:schemeClr val="bg1"/>
                </a:solidFill>
                <a:highlight>
                  <a:srgbClr val="0000FF"/>
                </a:highlight>
              </a:rPr>
              <a:t>informations </a:t>
            </a:r>
            <a:r>
              <a:rPr lang="fr-FR" sz="1300" b="1" dirty="0" smtClean="0">
                <a:solidFill>
                  <a:schemeClr val="bg1"/>
                </a:solidFill>
                <a:highlight>
                  <a:srgbClr val="0000FF"/>
                </a:highlight>
              </a:rPr>
              <a:t>utiles </a:t>
            </a:r>
            <a:r>
              <a:rPr lang="fr-FR" sz="1300" b="1" dirty="0">
                <a:solidFill>
                  <a:schemeClr val="bg1"/>
                </a:solidFill>
                <a:highlight>
                  <a:srgbClr val="0000FF"/>
                </a:highlight>
              </a:rPr>
              <a:t>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chiffres clés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9148" y="191009"/>
            <a:ext cx="4927158" cy="418591"/>
          </a:xfrm>
          <a:solidFill>
            <a:srgbClr val="FF9575">
              <a:alpha val="69804"/>
            </a:srgbClr>
          </a:solidFill>
          <a:ln w="12700" cap="flat" cmpd="sng" algn="ctr">
            <a:solidFill>
              <a:srgbClr val="FF9575"/>
            </a:solidFill>
            <a:prstDash val="solid"/>
          </a:ln>
          <a:effectLst/>
        </p:spPr>
        <p:txBody>
          <a:bodyPr rtlCol="0" anchor="ctr"/>
          <a:lstStyle/>
          <a:p>
            <a:pPr algn="ctr"/>
            <a:r>
              <a:rPr lang="fr-FR" sz="1400" kern="0" dirty="0">
                <a:solidFill>
                  <a:srgbClr val="000091"/>
                </a:solidFill>
                <a:latin typeface="Arial"/>
                <a:ea typeface="+mn-ea"/>
                <a:cs typeface="+mn-cs"/>
              </a:rPr>
              <a:t>Focus sur les formations en apprentissage  </a:t>
            </a:r>
          </a:p>
        </p:txBody>
      </p:sp>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9 000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p>
          <a:p>
            <a:pPr lvl="0" algn="just"/>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 </a:t>
            </a:r>
            <a:r>
              <a:rPr lang="fr-FR" sz="1200" dirty="0"/>
              <a:t>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809933" cy="3370877"/>
          </a:xfrm>
        </p:spPr>
        <p:txBody>
          <a:bodyPr/>
          <a:lstStyle/>
          <a:p>
            <a:pPr marL="0" lvl="1" indent="0" algn="just" defTabSz="457200">
              <a:buClr>
                <a:srgbClr val="FF0000"/>
              </a:buClr>
              <a:buNone/>
              <a:defRPr/>
            </a:pPr>
            <a:r>
              <a:rPr lang="fr-FR" sz="1200" dirty="0">
                <a:solidFill>
                  <a:schemeClr val="tx1"/>
                </a:solidFill>
              </a:rPr>
              <a:t>Au niveau du résultats de la </a:t>
            </a:r>
            <a:r>
              <a:rPr lang="fr-FR" sz="1200" dirty="0" smtClean="0">
                <a:solidFill>
                  <a:schemeClr val="tx1"/>
                </a:solidFill>
              </a:rPr>
              <a:t>recherche, un premier niveau d’infos : </a:t>
            </a:r>
            <a:endParaRPr lang="fr-FR" sz="1200" dirty="0">
              <a:solidFill>
                <a:schemeClr val="tx1"/>
              </a:solidFill>
            </a:endParaRPr>
          </a:p>
          <a:p>
            <a:pPr marL="169863" lvl="1" indent="-169863" algn="just" defTabSz="457200">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2023 ( à partir du17 </a:t>
            </a:r>
            <a:r>
              <a:rPr lang="fr-FR" sz="1200" dirty="0">
                <a:solidFill>
                  <a:schemeClr val="tx1"/>
                </a:solidFill>
              </a:rPr>
              <a:t>janvier </a:t>
            </a:r>
            <a:r>
              <a:rPr lang="fr-FR" sz="1200" dirty="0" smtClean="0">
                <a:solidFill>
                  <a:schemeClr val="tx1"/>
                </a:solidFill>
              </a:rPr>
              <a:t>2024) </a:t>
            </a:r>
          </a:p>
          <a:p>
            <a:pPr marL="169863"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Le </a:t>
            </a:r>
            <a:r>
              <a:rPr lang="fr-FR" sz="1200" b="1" dirty="0">
                <a:solidFill>
                  <a:schemeClr val="bg1"/>
                </a:solidFill>
                <a:highlight>
                  <a:srgbClr val="0000FF"/>
                </a:highlight>
              </a:rPr>
              <a:t>taux d'accès en </a:t>
            </a:r>
            <a:r>
              <a:rPr lang="fr-FR" sz="1200" b="1" dirty="0" smtClean="0">
                <a:solidFill>
                  <a:schemeClr val="bg1"/>
                </a:solidFill>
                <a:highlight>
                  <a:srgbClr val="0000FF"/>
                </a:highlight>
              </a:rPr>
              <a:t>2023</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algn="just" defTabSz="457200">
              <a:spcBef>
                <a:spcPct val="20000"/>
              </a:spcBef>
              <a:buClr>
                <a:srgbClr val="FF0000"/>
              </a:buClr>
              <a:buNone/>
              <a:defRPr/>
            </a:pPr>
            <a:r>
              <a:rPr lang="fr-FR" sz="1200" dirty="0" smtClean="0">
                <a:solidFill>
                  <a:schemeClr val="tx1"/>
                </a:solidFill>
              </a:rPr>
              <a:t>Ce taux d’accès est désormais déclinable par type de baccalauréat</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 </a:t>
            </a:r>
            <a:r>
              <a:rPr lang="fr-FR" sz="1200" dirty="0">
                <a:solidFill>
                  <a:schemeClr val="tx1"/>
                </a:solidFill>
              </a:rPr>
              <a:t>pour élargir 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endParaRPr lang="fr-FR" sz="1200" b="1" dirty="0">
              <a:solidFill>
                <a:schemeClr val="tx1"/>
              </a:solidFill>
            </a:endParaRP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 </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2023 pour vous permettre de mieux anticiper la procédure et les résultats de la phase d’admission. Des indicateurs de réussite / insertion professionnelle (pour la majorité des BTS et mentions complémentaires, pour les licences pro.) sont affichés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r>
              <a:rPr lang="fr-FR" sz="1300" dirty="0" smtClean="0">
                <a:solidFill>
                  <a:schemeClr val="tx1"/>
                </a:solidFill>
              </a:rPr>
              <a:t>/ les perspectives professionnelles</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 nombre de places, </a:t>
            </a:r>
            <a:r>
              <a:rPr lang="fr-FR" sz="1400" b="1" dirty="0" smtClean="0">
                <a:solidFill>
                  <a:schemeClr val="tx1"/>
                </a:solidFill>
              </a:rPr>
              <a:t>profil des candidats classés, frais de scolarité, débouchés et insertion </a:t>
            </a:r>
            <a:r>
              <a:rPr lang="fr-FR" sz="1400" b="1" dirty="0">
                <a:solidFill>
                  <a:schemeClr val="tx1"/>
                </a:solidFill>
              </a:rPr>
              <a:t>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smtClean="0"/>
              <a:t>Pour poser ses questions en direct </a:t>
            </a:r>
            <a:endParaRPr lang="fr-FR" sz="13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
        <p:nvSpPr>
          <p:cNvPr id="7" name="ZoneTexte 6"/>
          <p:cNvSpPr txBox="1"/>
          <p:nvPr/>
        </p:nvSpPr>
        <p:spPr>
          <a:xfrm>
            <a:off x="4860032" y="1519500"/>
            <a:ext cx="3888432" cy="3077766"/>
          </a:xfrm>
          <a:prstGeom prst="rect">
            <a:avLst/>
          </a:prstGeom>
          <a:solidFill>
            <a:srgbClr val="000091"/>
          </a:solidFill>
          <a:ln w="28575">
            <a:solidFill>
              <a:schemeClr val="bg1"/>
            </a:solidFill>
          </a:ln>
        </p:spPr>
        <p:txBody>
          <a:bodyPr wrap="square" rtlCol="0">
            <a:spAutoFit/>
          </a:bodyPr>
          <a:lstStyle/>
          <a:p>
            <a:pPr lvl="0"/>
            <a:r>
              <a:rPr lang="fr-FR" sz="16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rgbClr val="FF957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 (</a:t>
            </a:r>
            <a:r>
              <a:rPr lang="fr-FR" sz="1200" b="1" dirty="0" smtClean="0">
                <a:solidFill>
                  <a:srgbClr val="FFFF00"/>
                </a:solidFill>
              </a:rPr>
              <a:t>Nouveauté 2024</a:t>
            </a:r>
            <a:r>
              <a:rPr lang="fr-FR" sz="1200" dirty="0" smtClean="0">
                <a:solidFill>
                  <a:schemeClr val="bg1"/>
                </a:solidFill>
              </a:rPr>
              <a:t>)</a:t>
            </a:r>
            <a:endParaRPr lang="fr-FR" sz="1200" dirty="0">
              <a:solidFill>
                <a:schemeClr val="bg1"/>
              </a:solidFill>
            </a:endParaRPr>
          </a:p>
          <a:p>
            <a:pPr marL="285750" lvl="0" indent="-285750">
              <a:buFont typeface="Arial" panose="020B0604020202020204" pitchFamily="34" charset="0"/>
              <a:buChar char="•"/>
            </a:pPr>
            <a:endParaRPr lang="fr-FR" sz="1200" b="1" dirty="0">
              <a:solidFill>
                <a:schemeClr val="bg1"/>
              </a:solidFill>
            </a:endParaRPr>
          </a:p>
          <a:p>
            <a:r>
              <a:rPr lang="fr-FR" sz="1500" b="1" dirty="0">
                <a:solidFill>
                  <a:srgbClr val="FF9575"/>
                </a:solidFill>
              </a:rPr>
              <a:t>Consulter les ressources en ligne </a:t>
            </a:r>
            <a:r>
              <a:rPr lang="fr-FR" sz="1500" b="1" dirty="0" smtClean="0">
                <a:solidFill>
                  <a:srgbClr val="FF9575"/>
                </a:solidFill>
              </a:rPr>
              <a:t>sur Avenir(s) et avec nos </a:t>
            </a:r>
            <a:r>
              <a:rPr lang="fr-FR" sz="1500" b="1" dirty="0">
                <a:solidFill>
                  <a:srgbClr val="FF9575"/>
                </a:solidFill>
              </a:rPr>
              <a:t>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spTree>
    <p:extLst>
      <p:ext uri="{BB962C8B-B14F-4D97-AF65-F5344CB8AC3E}">
        <p14:creationId xmlns:p14="http://schemas.microsoft.com/office/powerpoint/2010/main" val="104387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30 mai 2024,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a:t>
            </a:r>
            <a:r>
              <a:rPr lang="fr-FR" sz="3600" b="1" dirty="0" smtClean="0">
                <a:solidFill>
                  <a:srgbClr val="000091"/>
                </a:solidFill>
              </a:rPr>
              <a:t>2024 </a:t>
            </a:r>
            <a:r>
              <a:rPr lang="fr-FR" sz="3600" b="1" dirty="0">
                <a:solidFill>
                  <a:srgbClr val="000091"/>
                </a:solidFill>
              </a:rPr>
              <a:t>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20/12/2023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algn="just" defTabSz="457200">
              <a:spcBef>
                <a:spcPts val="600"/>
              </a:spcBef>
              <a:spcAft>
                <a:spcPts val="600"/>
              </a:spcAft>
              <a:buClr>
                <a:srgbClr val="FF0000"/>
              </a:buClr>
              <a:buSzPct val="100000"/>
            </a:pPr>
            <a:r>
              <a:rPr lang="fr-FR" sz="1400" b="1" dirty="0" smtClean="0">
                <a:solidFill>
                  <a:schemeClr val="bg1"/>
                </a:solidFill>
                <a:highlight>
                  <a:srgbClr val="0000FF"/>
                </a:highlight>
              </a:rPr>
              <a:t>&gt;Une </a:t>
            </a:r>
            <a:r>
              <a:rPr lang="fr-FR" sz="1400" b="1" dirty="0">
                <a:solidFill>
                  <a:schemeClr val="bg1"/>
                </a:solidFill>
                <a:highlight>
                  <a:srgbClr val="0000FF"/>
                </a:highlight>
              </a:rPr>
              <a:t>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algn="just" defTabSz="457200">
              <a:spcBef>
                <a:spcPts val="600"/>
              </a:spcBef>
              <a:spcAft>
                <a:spcPts val="600"/>
              </a:spcAft>
              <a:buClr>
                <a:srgbClr val="FF0000"/>
              </a:buClr>
              <a:buSzPct val="100000"/>
            </a:pPr>
            <a:endParaRPr lang="fr-FR" sz="1600" dirty="0">
              <a:solidFill>
                <a:srgbClr val="3D566E"/>
              </a:solidFill>
            </a:endParaRPr>
          </a:p>
          <a:p>
            <a:pPr lvl="0" algn="just" defTabSz="457200">
              <a:spcBef>
                <a:spcPts val="600"/>
              </a:spcBef>
              <a:spcAft>
                <a:spcPts val="600"/>
              </a:spcAft>
              <a:buClr>
                <a:srgbClr val="FF0000"/>
              </a:buClr>
              <a:buSzPct val="100000"/>
            </a:pPr>
            <a:r>
              <a:rPr lang="fr-FR" sz="1400" b="1" dirty="0" smtClean="0">
                <a:solidFill>
                  <a:schemeClr val="bg1"/>
                </a:solidFill>
                <a:highlight>
                  <a:srgbClr val="0000FF"/>
                </a:highlight>
              </a:rPr>
              <a:t>&gt;L’INE</a:t>
            </a:r>
            <a:r>
              <a:rPr lang="fr-FR" sz="1400" b="1" dirty="0" smtClean="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4" name="Rectangle à coins arrondis 6">
            <a:extLst>
              <a:ext uri="{FF2B5EF4-FFF2-40B4-BE49-F238E27FC236}">
                <a16:creationId xmlns:a16="http://schemas.microsoft.com/office/drawing/2014/main" xmlns=""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a:t>
            </a:r>
            <a:r>
              <a:rPr lang="fr-FR" sz="1400" b="1" kern="0" dirty="0" smtClean="0">
                <a:solidFill>
                  <a:srgbClr val="000091"/>
                </a:solidFill>
                <a:latin typeface="Arial"/>
              </a:rPr>
              <a:t>17 </a:t>
            </a:r>
            <a:r>
              <a:rPr lang="fr-FR" sz="1400" b="1" kern="0" dirty="0">
                <a:solidFill>
                  <a:srgbClr val="000091"/>
                </a:solidFill>
                <a:latin typeface="Arial"/>
              </a:rPr>
              <a:t>janvier </a:t>
            </a:r>
            <a:r>
              <a:rPr lang="fr-FR" sz="1400" b="1" kern="0" dirty="0" smtClean="0">
                <a:solidFill>
                  <a:srgbClr val="000091"/>
                </a:solidFill>
                <a:latin typeface="Arial"/>
              </a:rPr>
              <a:t>2024</a:t>
            </a:r>
            <a:endParaRPr lang="fr-FR" sz="1400" b="1" kern="0" dirty="0">
              <a:solidFill>
                <a:srgbClr val="000091"/>
              </a:solidFill>
              <a:latin typeface="Arial"/>
            </a:endParaRP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a:t>
            </a:r>
            <a:r>
              <a:rPr lang="fr-FR" sz="1400" dirty="0" smtClean="0">
                <a:solidFill>
                  <a:schemeClr val="bg1"/>
                </a:solidFill>
              </a:rPr>
              <a:t>plateforme</a:t>
            </a:r>
            <a:r>
              <a:rPr lang="fr-FR" sz="1400" i="1" dirty="0" smtClean="0">
                <a:solidFill>
                  <a:schemeClr val="bg1"/>
                </a:solidFill>
              </a:rPr>
              <a:t> </a:t>
            </a:r>
            <a:endParaRPr lang="fr-FR" sz="1400" i="1" dirty="0">
              <a:solidFill>
                <a:schemeClr val="bg1"/>
              </a:solidFill>
            </a:endParaRP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kern="0" dirty="0">
                <a:solidFill>
                  <a:schemeClr val="bg1"/>
                </a:solidFill>
              </a:rPr>
              <a:t>Conseil aux parents ou tuteurs légaux </a:t>
            </a:r>
            <a:r>
              <a:rPr lang="fr-FR" sz="1400" kern="0" dirty="0">
                <a:solidFill>
                  <a:schemeClr val="bg1"/>
                </a:solidFill>
              </a:rPr>
              <a:t>: </a:t>
            </a:r>
            <a:r>
              <a:rPr lang="fr-FR" sz="1400" kern="0" dirty="0" smtClean="0">
                <a:solidFill>
                  <a:schemeClr val="bg1"/>
                </a:solidFill>
              </a:rPr>
              <a:t>renseigner </a:t>
            </a:r>
            <a:r>
              <a:rPr lang="fr-FR" sz="1400" kern="0" dirty="0">
                <a:solidFill>
                  <a:schemeClr val="bg1"/>
                </a:solidFill>
              </a:rPr>
              <a:t>votre email et numéro de portable dans le dossier de votre enfant pour recevoir messages et alertes Parcoursup.</a:t>
            </a:r>
            <a:r>
              <a:rPr lang="fr-FR" sz="1400" b="1" kern="0" dirty="0">
                <a:solidFill>
                  <a:schemeClr val="bg1"/>
                </a:solidFill>
              </a:rPr>
              <a:t>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Lorsque la formation l’a demandé,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17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14 </a:t>
            </a:r>
            <a:r>
              <a:rPr lang="fr-FR" sz="1400" b="1" kern="0" dirty="0">
                <a:solidFill>
                  <a:srgbClr val="000091"/>
                </a:solidFill>
                <a:latin typeface="Arial"/>
              </a:rPr>
              <a:t>mars </a:t>
            </a:r>
            <a:r>
              <a:rPr lang="fr-FR" sz="1400" b="1" kern="0" dirty="0" smtClean="0">
                <a:solidFill>
                  <a:srgbClr val="000091"/>
                </a:solidFill>
                <a:latin typeface="Arial"/>
              </a:rPr>
              <a:t>2024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a:t>
            </a:r>
            <a:r>
              <a:rPr lang="fr-FR" sz="1600" kern="0" dirty="0" smtClean="0">
                <a:solidFill>
                  <a:schemeClr val="bg1"/>
                </a:solidFill>
              </a:rPr>
              <a:t>2023, </a:t>
            </a:r>
            <a:r>
              <a:rPr lang="fr-FR" sz="1600" kern="0" dirty="0">
                <a:solidFill>
                  <a:schemeClr val="bg1"/>
                </a:solidFill>
              </a:rPr>
              <a:t>les candidats ont confirmé </a:t>
            </a:r>
            <a:r>
              <a:rPr lang="fr-FR" sz="1600" kern="0" dirty="0" smtClean="0">
                <a:solidFill>
                  <a:schemeClr val="bg1"/>
                </a:solidFill>
              </a:rPr>
              <a:t>13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chemeClr val="tx1"/>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t>Le </a:t>
            </a:r>
            <a:r>
              <a:rPr lang="fr-FR" b="1" dirty="0"/>
              <a:t>calendrier </a:t>
            </a:r>
            <a:r>
              <a:rPr lang="fr-FR" b="1" dirty="0" smtClean="0"/>
              <a:t>Parcoursup </a:t>
            </a:r>
            <a:r>
              <a:rPr lang="fr-FR" b="1" dirty="0"/>
              <a:t>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t>Étape </a:t>
            </a:r>
            <a:r>
              <a:rPr lang="fr-FR" b="1" u="sng" dirty="0"/>
              <a:t>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smtClean="0"/>
              <a:t>L’analyse des candidatures par </a:t>
            </a:r>
            <a:r>
              <a:rPr lang="fr-FR" b="1" dirty="0"/>
              <a:t>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a:t>
            </a:r>
            <a:r>
              <a:rPr lang="fr-FR" b="1" dirty="0" smtClean="0"/>
              <a:t>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t>
            </a:r>
            <a:r>
              <a:rPr lang="fr-FR" b="1" dirty="0" smtClean="0"/>
              <a:t>aborder Parcoursup</a:t>
            </a:r>
            <a:endParaRPr lang="fr-FR" b="1"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20/12/2023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Lettre de motivation par vœu </a:t>
            </a:r>
            <a:r>
              <a:rPr lang="fr-FR" sz="1600" b="1" dirty="0" smtClean="0">
                <a:solidFill>
                  <a:schemeClr val="tx1"/>
                </a:solidFill>
              </a:rPr>
              <a:t>uniquement lorsque la formation l’a demandée</a:t>
            </a:r>
            <a:endParaRPr lang="fr-FR" sz="1600" b="1"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3 </a:t>
            </a:r>
            <a:r>
              <a:rPr lang="fr-FR" sz="1600" b="1" dirty="0">
                <a:solidFill>
                  <a:schemeClr val="tx1"/>
                </a:solidFill>
              </a:rPr>
              <a:t>avril </a:t>
            </a:r>
            <a:r>
              <a:rPr lang="fr-FR" sz="1600" b="1" dirty="0" smtClean="0">
                <a:solidFill>
                  <a:schemeClr val="tx1"/>
                </a:solidFill>
              </a:rPr>
              <a:t>2024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3 </a:t>
            </a:r>
            <a:r>
              <a:rPr lang="fr-FR" sz="1400" b="1" kern="0" dirty="0">
                <a:solidFill>
                  <a:srgbClr val="000091"/>
                </a:solidFill>
                <a:latin typeface="Arial"/>
              </a:rPr>
              <a:t>avril </a:t>
            </a:r>
            <a:r>
              <a:rPr lang="fr-FR" sz="1400" b="1" kern="0" dirty="0" smtClean="0">
                <a:solidFill>
                  <a:srgbClr val="000091"/>
                </a:solidFill>
                <a:latin typeface="Arial"/>
              </a:rPr>
              <a:t>2024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Une lettre de motivation demandée par la formation pour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La motivation du candidat,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La lettre de motivation</a:t>
            </a:r>
            <a:r>
              <a:rPr lang="fr-FR" sz="1600" dirty="0">
                <a:solidFill>
                  <a:schemeClr val="tx1"/>
                </a:solidFill>
              </a:rPr>
              <a:t>  </a:t>
            </a:r>
            <a:r>
              <a:rPr lang="fr-FR" sz="1600" dirty="0" smtClean="0">
                <a:solidFill>
                  <a:schemeClr val="tx1"/>
                </a:solidFill>
              </a:rPr>
              <a:t>est personnelle. Renseignez-la,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4 juillet 2024. </a:t>
            </a:r>
            <a:endParaRPr lang="fr-FR" sz="1600" dirty="0">
              <a:solidFill>
                <a:schemeClr val="tx1"/>
              </a:solidFill>
            </a:endParaRP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t>
            </a:r>
            <a:r>
              <a:rPr lang="fr-FR" sz="1600" b="1" dirty="0" smtClean="0">
                <a:solidFill>
                  <a:schemeClr val="bg1"/>
                </a:solidFill>
                <a:highlight>
                  <a:srgbClr val="0000FF"/>
                </a:highlight>
              </a:rPr>
              <a:t>Terminales2022-2023.fr</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17 janvier 2024</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3 avril 2024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a:t>
            </a:r>
            <a:r>
              <a:rPr lang="fr-FR" sz="1400" dirty="0" smtClean="0">
                <a:solidFill>
                  <a:schemeClr val="tx1"/>
                </a:solidFill>
              </a:rPr>
              <a:t>terminales </a:t>
            </a:r>
            <a:r>
              <a:rPr lang="fr-FR" sz="1400" dirty="0">
                <a:solidFill>
                  <a:schemeClr val="tx1"/>
                </a:solidFill>
              </a:rPr>
              <a:t>des deux enseignements de spécialité (pour les lycéens généraux et </a:t>
            </a:r>
            <a:r>
              <a:rPr lang="fr-FR" sz="1400" dirty="0" smtClean="0">
                <a:solidFill>
                  <a:schemeClr val="tx1"/>
                </a:solidFill>
              </a:rPr>
              <a:t>technologiques)</a:t>
            </a:r>
            <a:endParaRPr lang="fr-FR" sz="14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30 mai 2024</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23 000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30 mai 2024</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a:t>
            </a:r>
            <a:r>
              <a:rPr lang="fr-FR" sz="2200" dirty="0" smtClean="0"/>
              <a:t> de soutien à l’accès </a:t>
            </a:r>
            <a:r>
              <a:rPr lang="fr-FR" sz="2200" dirty="0"/>
              <a:t>des bacheliers </a:t>
            </a:r>
            <a:r>
              <a:rPr lang="fr-FR" sz="2200" dirty="0" smtClean="0"/>
              <a:t>pro. </a:t>
            </a:r>
            <a:r>
              <a:rPr lang="fr-FR" sz="2200" dirty="0"/>
              <a:t>en STS </a:t>
            </a:r>
            <a:r>
              <a:rPr lang="fr-FR" sz="2200" dirty="0" smtClean="0"/>
              <a:t>- STSA</a:t>
            </a:r>
            <a:endParaRPr lang="fr-FR" sz="2200" dirty="0"/>
          </a:p>
        </p:txBody>
      </p:sp>
      <p:sp>
        <p:nvSpPr>
          <p:cNvPr id="3" name="Espace réservé du contenu 2"/>
          <p:cNvSpPr>
            <a:spLocks noGrp="1"/>
          </p:cNvSpPr>
          <p:nvPr>
            <p:ph sz="quarter" idx="4294967295"/>
          </p:nvPr>
        </p:nvSpPr>
        <p:spPr>
          <a:xfrm>
            <a:off x="359997" y="1505666"/>
            <a:ext cx="8424001" cy="3082308"/>
          </a:xfrm>
        </p:spPr>
        <p:txBody>
          <a:bodyPr/>
          <a:lstStyle/>
          <a:p>
            <a:pPr>
              <a:defRPr/>
            </a:pPr>
            <a:endParaRPr lang="fr-FR" sz="1800" dirty="0" smtClean="0">
              <a:solidFill>
                <a:schemeClr val="tx1"/>
              </a:solidFill>
            </a:endParaRPr>
          </a:p>
          <a:p>
            <a:pPr>
              <a:defRPr/>
            </a:pPr>
            <a:r>
              <a:rPr lang="fr-FR" sz="1800" dirty="0" smtClean="0">
                <a:solidFill>
                  <a:schemeClr val="tx1"/>
                </a:solidFill>
              </a:rPr>
              <a:t>Un </a:t>
            </a:r>
            <a:r>
              <a:rPr lang="fr-FR" sz="1800" dirty="0">
                <a:solidFill>
                  <a:schemeClr val="tx1"/>
                </a:solidFill>
              </a:rPr>
              <a:t>dispositif </a:t>
            </a:r>
            <a:r>
              <a:rPr lang="fr-FR" sz="1800" b="1" dirty="0" smtClean="0"/>
              <a:t>au </a:t>
            </a:r>
            <a:r>
              <a:rPr lang="fr-FR" sz="1800" b="1" dirty="0"/>
              <a:t>service des bacheliers professionnels pour améliorer leur accès en </a:t>
            </a:r>
            <a:r>
              <a:rPr lang="fr-FR" sz="1800" b="1" dirty="0" smtClean="0"/>
              <a:t>STS et STSA, </a:t>
            </a:r>
            <a:r>
              <a:rPr lang="fr-FR" sz="1800" dirty="0">
                <a:solidFill>
                  <a:schemeClr val="tx1"/>
                </a:solidFill>
              </a:rPr>
              <a:t>filière </a:t>
            </a:r>
            <a:r>
              <a:rPr lang="fr-FR" sz="1800" dirty="0" smtClean="0">
                <a:solidFill>
                  <a:schemeClr val="tx1"/>
                </a:solidFill>
              </a:rPr>
              <a:t>dans </a:t>
            </a:r>
            <a:r>
              <a:rPr lang="fr-FR" sz="1800" dirty="0">
                <a:solidFill>
                  <a:schemeClr val="tx1"/>
                </a:solidFill>
              </a:rPr>
              <a:t>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a:t>
            </a:r>
            <a:r>
              <a:rPr lang="fr-FR" sz="1800" dirty="0" smtClean="0">
                <a:solidFill>
                  <a:schemeClr val="tx1"/>
                </a:solidFill>
              </a:rPr>
              <a:t>une STS ou STSA, </a:t>
            </a:r>
            <a:r>
              <a:rPr lang="fr-FR" sz="1800" b="1" dirty="0"/>
              <a:t>le conseil de classe se prononce sur </a:t>
            </a:r>
            <a:r>
              <a:rPr lang="fr-FR" sz="1800" b="1" dirty="0" smtClean="0"/>
              <a:t>la poursuite d’études en STS ou STSA </a:t>
            </a:r>
            <a:r>
              <a:rPr lang="fr-FR" sz="1800" b="1" dirty="0"/>
              <a:t>demandée : l’avis </a:t>
            </a:r>
            <a:r>
              <a:rPr lang="fr-FR" sz="1800" b="1" dirty="0" smtClean="0"/>
              <a:t>positif qui </a:t>
            </a:r>
            <a:r>
              <a:rPr lang="fr-FR" sz="1800" b="1" dirty="0"/>
              <a:t>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a:t>
            </a:r>
            <a:r>
              <a:rPr lang="fr-FR" sz="1800" dirty="0" smtClean="0">
                <a:solidFill>
                  <a:schemeClr val="tx1"/>
                </a:solidFill>
              </a:rPr>
              <a:t>positif </a:t>
            </a:r>
            <a:r>
              <a:rPr lang="fr-FR" sz="1800" dirty="0">
                <a:solidFill>
                  <a:schemeClr val="tx1"/>
                </a:solidFill>
              </a:rPr>
              <a:t>sur l’orientation du candidat, </a:t>
            </a:r>
            <a:r>
              <a:rPr lang="fr-FR" sz="1800" b="1" dirty="0"/>
              <a:t>le chef d’établissement  </a:t>
            </a:r>
            <a:r>
              <a:rPr lang="fr-FR" sz="1800" b="1" dirty="0" smtClean="0"/>
              <a:t>l’indique </a:t>
            </a:r>
            <a:r>
              <a:rPr lang="fr-FR" sz="1800" b="1" dirty="0"/>
              <a:t>dans la fiche </a:t>
            </a:r>
            <a:r>
              <a:rPr lang="fr-FR" sz="1800" b="1" dirty="0" smtClean="0"/>
              <a:t>Avenir.</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algn="just" defTabSz="457200">
              <a:spcBef>
                <a:spcPct val="20000"/>
              </a:spcBef>
              <a:spcAft>
                <a:spcPts val="0"/>
              </a:spcAft>
              <a:buClr>
                <a:srgbClr val="FF0000"/>
              </a:buClr>
              <a:buSzPct val="100000"/>
              <a:buFont typeface="Lucida Grande"/>
              <a:buChar char="&gt;"/>
              <a:defRPr/>
            </a:pPr>
            <a:r>
              <a:rPr lang="fr-FR" sz="1500" b="1" dirty="0" smtClean="0">
                <a:solidFill>
                  <a:schemeClr val="bg1"/>
                </a:solidFill>
                <a:highlight>
                  <a:srgbClr val="0000FF"/>
                </a:highlight>
              </a:rPr>
              <a:t>La  lettre de motivation </a:t>
            </a:r>
            <a:r>
              <a:rPr lang="fr-FR" sz="1500" dirty="0">
                <a:solidFill>
                  <a:schemeClr val="tx1"/>
                </a:solidFill>
              </a:rPr>
              <a:t> </a:t>
            </a:r>
            <a:r>
              <a:rPr lang="fr-FR" sz="1500" dirty="0" smtClean="0">
                <a:solidFill>
                  <a:schemeClr val="tx1"/>
                </a:solidFill>
              </a:rPr>
              <a:t>quand </a:t>
            </a:r>
            <a:r>
              <a:rPr lang="fr-FR" sz="1500" dirty="0">
                <a:solidFill>
                  <a:schemeClr val="tx1"/>
                </a:solidFill>
              </a:rPr>
              <a:t>elle est demandée par la formation</a:t>
            </a:r>
          </a:p>
          <a:p>
            <a:pPr marL="177800" lvl="0" indent="-177800" algn="just" defTabSz="457200">
              <a:spcBef>
                <a:spcPct val="20000"/>
              </a:spcBef>
              <a:spcAft>
                <a:spcPts val="0"/>
              </a:spcAft>
              <a:buClr>
                <a:srgbClr val="FF0000"/>
              </a:buClr>
              <a:buSzPct val="100000"/>
              <a:buFont typeface="Lucida Grande"/>
              <a:buChar char="&gt;"/>
              <a:defRPr/>
            </a:pPr>
            <a:endParaRPr lang="fr-FR" sz="800" b="1"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endParaRPr lang="fr-FR" sz="1500" dirty="0" smtClean="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41</a:t>
            </a:fld>
            <a:endParaRPr lang="fr-F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a:t>
            </a:r>
            <a:r>
              <a:rPr lang="fr-FR" sz="1500" dirty="0" smtClean="0">
                <a:solidFill>
                  <a:schemeClr val="tx1"/>
                </a:solidFill>
              </a:rPr>
              <a:t>)</a:t>
            </a:r>
            <a:endParaRPr lang="fr-FR" sz="1500" dirty="0">
              <a:solidFill>
                <a:schemeClr val="tx1"/>
              </a:solidFill>
            </a:endParaRPr>
          </a:p>
        </p:txBody>
      </p:sp>
      <p:sp>
        <p:nvSpPr>
          <p:cNvPr id="3" name="Rectangle 2"/>
          <p:cNvSpPr/>
          <p:nvPr/>
        </p:nvSpPr>
        <p:spPr>
          <a:xfrm>
            <a:off x="4345038" y="3256250"/>
            <a:ext cx="4572000" cy="954107"/>
          </a:xfrm>
          <a:prstGeom prst="rect">
            <a:avLst/>
          </a:prstGeom>
        </p:spPr>
        <p:txBody>
          <a:bodyPr>
            <a:spAutoFit/>
          </a:bodyPr>
          <a:lstStyle/>
          <a:p>
            <a:pPr algn="just"/>
            <a:r>
              <a:rPr lang="fr-FR" sz="1400" b="1" dirty="0">
                <a:solidFill>
                  <a:schemeClr val="bg1"/>
                </a:solidFill>
                <a:highlight>
                  <a:srgbClr val="0000FF"/>
                </a:highlight>
              </a:rPr>
              <a:t>Des informations sur votre parcours spécifique</a:t>
            </a:r>
            <a:r>
              <a:rPr lang="fr-FR" sz="1400" b="1" dirty="0"/>
              <a:t> </a:t>
            </a:r>
            <a:r>
              <a:rPr lang="fr-FR" sz="1400" dirty="0"/>
              <a:t>(sections </a:t>
            </a:r>
            <a:r>
              <a:rPr lang="fr-FR" sz="1400" dirty="0" smtClean="0"/>
              <a:t>européennes ou binationales et les options internationales) </a:t>
            </a:r>
            <a:r>
              <a:rPr lang="fr-FR" sz="1400" dirty="0"/>
              <a:t>ou </a:t>
            </a:r>
            <a:r>
              <a:rPr lang="fr-FR" sz="1400" b="1" dirty="0">
                <a:solidFill>
                  <a:schemeClr val="bg1"/>
                </a:solidFill>
                <a:highlight>
                  <a:srgbClr val="0000FF"/>
                </a:highlight>
              </a:rPr>
              <a:t>votre participation aux cordées de la réussite</a:t>
            </a:r>
            <a:r>
              <a:rPr lang="fr-FR" sz="1400" b="1" dirty="0"/>
              <a:t> </a:t>
            </a:r>
            <a:r>
              <a:rPr lang="fr-FR" sz="1400" dirty="0"/>
              <a:t>(seulement si vous le </a:t>
            </a:r>
            <a:r>
              <a:rPr lang="fr-FR" sz="1400" dirty="0" smtClean="0"/>
              <a:t>souhaitez)</a:t>
            </a:r>
            <a:endParaRPr lang="fr-FR" sz="1400" dirty="0"/>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20/12/2023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42</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30 mai 2024.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30 mai 2024. </a:t>
            </a:r>
            <a:r>
              <a:rPr lang="fr-FR" sz="1500" b="1" dirty="0" smtClean="0">
                <a:solidFill>
                  <a:schemeClr val="tx1"/>
                </a:solidFill>
              </a:rPr>
              <a:t>Parcoursup garantit à chaque candidat la liberté de choix, la possibilité de garder des vœux pour lesquels il est en liste d'attente et d’avoir le dernier mot (</a:t>
            </a:r>
            <a:r>
              <a:rPr lang="fr-FR" sz="1500" b="1" dirty="0" smtClean="0">
                <a:solidFill>
                  <a:schemeClr val="tx1"/>
                </a:solidFill>
                <a:effectLst>
                  <a:outerShdw blurRad="38100" dist="38100" dir="2700000" algn="tl">
                    <a:srgbClr val="000000">
                      <a:alpha val="43137"/>
                    </a:srgbClr>
                  </a:outerShdw>
                </a:effectLst>
              </a:rPr>
              <a:t>dispositifs d’entrainement mis à disposition au printemps 2024</a:t>
            </a:r>
            <a:r>
              <a:rPr lang="fr-FR" sz="1500" b="1" dirty="0" smtClean="0">
                <a:solidFill>
                  <a:schemeClr val="tx1"/>
                </a:solidFill>
              </a:rPr>
              <a: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20/12/2023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30 mai au 12 </a:t>
            </a:r>
            <a:r>
              <a:rPr lang="fr-FR" sz="2400" dirty="0"/>
              <a:t>juillet </a:t>
            </a:r>
            <a:r>
              <a:rPr lang="fr-FR" sz="2400" dirty="0" smtClean="0"/>
              <a:t>2024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30 mai 2024</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20/12/2023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895687"/>
            <a:ext cx="8298792" cy="3600399"/>
          </a:xfrm>
        </p:spPr>
        <p:txBody>
          <a:bodyPr>
            <a:normAutofit fontScale="6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tx1"/>
                </a:solidFill>
              </a:rPr>
              <a:t>Parcoursup permet </a:t>
            </a:r>
            <a:r>
              <a:rPr lang="fr-FR" sz="1700" dirty="0" smtClean="0">
                <a:solidFill>
                  <a:schemeClr val="tx1"/>
                </a:solidFill>
              </a:rPr>
              <a:t>de </a:t>
            </a:r>
            <a:r>
              <a:rPr lang="fr-FR" sz="1700" dirty="0">
                <a:solidFill>
                  <a:schemeClr val="tx1"/>
                </a:solidFill>
              </a:rPr>
              <a:t>comparer </a:t>
            </a:r>
            <a:r>
              <a:rPr lang="fr-FR" sz="1700" dirty="0" smtClean="0">
                <a:solidFill>
                  <a:schemeClr val="tx1"/>
                </a:solidFill>
              </a:rPr>
              <a:t>les formations, de consulter les </a:t>
            </a:r>
            <a:r>
              <a:rPr lang="fr-FR" sz="1700" dirty="0">
                <a:solidFill>
                  <a:schemeClr val="tx1"/>
                </a:solidFill>
              </a:rPr>
              <a:t>critères d’analyse des candidatures qu’utiliseront les formations du </a:t>
            </a:r>
            <a:r>
              <a:rPr lang="fr-FR" sz="1700" dirty="0" smtClean="0">
                <a:solidFill>
                  <a:schemeClr val="tx1"/>
                </a:solidFill>
              </a:rPr>
              <a:t>supérieur et des conseils de la formation sur </a:t>
            </a:r>
            <a:r>
              <a:rPr lang="fr-FR" sz="1700" dirty="0">
                <a:solidFill>
                  <a:schemeClr val="tx1"/>
                </a:solidFill>
              </a:rPr>
              <a:t>les parcours recommandés au lycée ou encore sur la manière de faire votre candidature. </a:t>
            </a:r>
            <a:endParaRPr lang="fr-FR" sz="1700" dirty="0" smtClean="0">
              <a:solidFill>
                <a:schemeClr val="tx1"/>
              </a:solidFill>
            </a:endParaRPr>
          </a:p>
          <a:p>
            <a:pPr marL="179388" algn="just" defTabSz="457200">
              <a:spcBef>
                <a:spcPts val="600"/>
              </a:spcBef>
              <a:spcAft>
                <a:spcPts val="300"/>
              </a:spcAft>
              <a:buClr>
                <a:srgbClr val="FF0000"/>
              </a:buClr>
              <a:buSzPct val="100000"/>
            </a:pPr>
            <a:r>
              <a:rPr lang="fr-FR" sz="1700" dirty="0" smtClean="0">
                <a:solidFill>
                  <a:schemeClr val="tx1"/>
                </a:solidFill>
              </a:rPr>
              <a:t>Parcoursup </a:t>
            </a:r>
            <a:r>
              <a:rPr lang="fr-FR" sz="1700" dirty="0">
                <a:solidFill>
                  <a:schemeClr val="tx1"/>
                </a:solidFill>
              </a:rPr>
              <a:t>fournit des données sur la session précédente (profils de candidats classés ; rythme d’envoi des propositions) pour 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tx1"/>
                </a:solidFill>
              </a:rPr>
              <a:t>Vous n’êtes pas seuls pour faire vos choix : vous êtes accompagné, au lycée, via la plateforme, au numéro vert ou encore lors des journées portes ouvertes, pour élaborer votre projet, faire des vœux, choisir votre formation</a:t>
            </a:r>
          </a:p>
          <a:p>
            <a:pPr marL="179388" algn="just" defTabSz="457200">
              <a:spcBef>
                <a:spcPts val="300"/>
              </a:spcBef>
              <a:spcAft>
                <a:spcPts val="300"/>
              </a:spcAft>
              <a:buClr>
                <a:srgbClr val="FF0000"/>
              </a:buClr>
              <a:buSzPct val="100000"/>
            </a:pPr>
            <a:r>
              <a:rPr lang="fr-FR" sz="1700" dirty="0">
                <a:solidFill>
                  <a:schemeClr val="tx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tx1"/>
                </a:solidFill>
              </a:rPr>
              <a:t>Si vous n’avez pas reçu de proposition, les recteurs proposent un accompagnement pour vous aider.</a:t>
            </a:r>
          </a:p>
          <a:p>
            <a:pPr defTabSz="457200">
              <a:spcBef>
                <a:spcPct val="20000"/>
              </a:spcBef>
              <a:spcAft>
                <a:spcPts val="0"/>
              </a:spcAft>
              <a:buClr>
                <a:srgbClr val="FF0000"/>
              </a:buClr>
              <a:buSzPct val="100000"/>
            </a:pPr>
            <a:endParaRPr lang="fr-FR" sz="1700" dirty="0">
              <a:solidFill>
                <a:schemeClr val="tx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700" dirty="0">
                <a:solidFill>
                  <a:schemeClr val="tx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tx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tx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700" dirty="0">
              <a:solidFill>
                <a:schemeClr val="tx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30 mai 2024)</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a:t>
            </a:r>
            <a:r>
              <a:rPr lang="fr-FR" sz="1600" kern="0" dirty="0" smtClean="0">
                <a:solidFill>
                  <a:schemeClr val="bg1"/>
                </a:solidFill>
              </a:rPr>
              <a:t>du 16 au 23 juin 2024, pendant les épreuves écrites du bac, les délais de réponse aux propositions d’admission sont suspendus pour permettre aux lycéens de se concentrer sur les épreuves.</a:t>
            </a:r>
            <a:endParaRPr lang="fr-FR" sz="1600" kern="0"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12 </a:t>
            </a:r>
            <a:r>
              <a:rPr lang="fr-FR" sz="1600" dirty="0">
                <a:solidFill>
                  <a:schemeClr val="tx1"/>
                </a:solidFill>
              </a:rPr>
              <a:t>juillet </a:t>
            </a:r>
            <a:r>
              <a:rPr lang="fr-FR" sz="1600" dirty="0" smtClean="0">
                <a:solidFill>
                  <a:schemeClr val="tx1"/>
                </a:solidFill>
              </a:rPr>
              <a:t>2024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30 mai 2024,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11 </a:t>
            </a:r>
            <a:r>
              <a:rPr lang="fr-FR" sz="1600" dirty="0">
                <a:solidFill>
                  <a:schemeClr val="tx1"/>
                </a:solidFill>
              </a:rPr>
              <a:t>juin </a:t>
            </a:r>
            <a:r>
              <a:rPr lang="fr-FR" sz="1600" dirty="0" smtClean="0">
                <a:solidFill>
                  <a:schemeClr val="tx1"/>
                </a:solidFill>
              </a:rPr>
              <a:t>2024.</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30 mai 2024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11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2024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a:t>
            </a:r>
            <a:r>
              <a:rPr lang="fr-FR" sz="1500" b="1" dirty="0" smtClean="0">
                <a:solidFill>
                  <a:schemeClr val="bg1"/>
                </a:solidFill>
                <a:highlight>
                  <a:srgbClr val="0000FF"/>
                </a:highlight>
              </a:rPr>
              <a:t>4 juillet 2024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a:t>
            </a:r>
            <a:r>
              <a:rPr lang="fr-FR" sz="1400" b="1" kern="0" dirty="0" smtClean="0">
                <a:solidFill>
                  <a:srgbClr val="000091"/>
                </a:solidFill>
                <a:latin typeface="Arial"/>
              </a:rPr>
              <a:t>8 </a:t>
            </a:r>
            <a:r>
              <a:rPr lang="fr-FR" sz="1400" b="1" kern="0" dirty="0">
                <a:solidFill>
                  <a:srgbClr val="000091"/>
                </a:solidFill>
                <a:latin typeface="Arial"/>
              </a:rPr>
              <a:t>juillet </a:t>
            </a:r>
            <a:r>
              <a:rPr lang="fr-FR" sz="1400" b="1" kern="0" dirty="0" smtClean="0">
                <a:solidFill>
                  <a:srgbClr val="000091"/>
                </a:solidFill>
                <a:latin typeface="Arial"/>
              </a:rPr>
              <a:t>2024</a:t>
            </a:r>
            <a:endParaRPr lang="fr-FR" sz="1400" b="1" kern="0" dirty="0">
              <a:solidFill>
                <a:srgbClr val="000091"/>
              </a:solidFill>
              <a:latin typeface="Arial"/>
            </a:endParaRP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2024</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votre </a:t>
            </a:r>
            <a:r>
              <a:rPr lang="fr-FR" sz="1400" dirty="0">
                <a:solidFill>
                  <a:schemeClr val="tx1"/>
                </a:solidFill>
              </a:rPr>
              <a:t>projet </a:t>
            </a:r>
            <a:r>
              <a:rPr lang="fr-FR" sz="1400" dirty="0" smtClean="0">
                <a:solidFill>
                  <a:schemeClr val="tx1"/>
                </a:solidFill>
              </a:rPr>
              <a:t>d’orientation </a:t>
            </a:r>
            <a:r>
              <a:rPr lang="fr-FR" sz="1400" dirty="0">
                <a:solidFill>
                  <a:schemeClr val="tx1"/>
                </a:solidFill>
              </a:rPr>
              <a:t>: </a:t>
            </a:r>
            <a:r>
              <a:rPr lang="fr-FR" sz="1400" dirty="0" smtClean="0">
                <a:solidFill>
                  <a:schemeClr val="tx1"/>
                </a:solidFill>
              </a:rPr>
              <a:t>explorez </a:t>
            </a:r>
            <a:r>
              <a:rPr lang="fr-FR" sz="1400" dirty="0">
                <a:solidFill>
                  <a:schemeClr val="tx1"/>
                </a:solidFill>
              </a:rPr>
              <a:t>le moteur de recherche des </a:t>
            </a:r>
            <a:r>
              <a:rPr lang="fr-FR" sz="1400" dirty="0" smtClean="0">
                <a:solidFill>
                  <a:schemeClr val="tx1"/>
                </a:solidFill>
              </a:rPr>
              <a:t>formations</a:t>
            </a:r>
            <a:r>
              <a:rPr lang="fr-FR" sz="1400" dirty="0">
                <a:solidFill>
                  <a:schemeClr val="tx1"/>
                </a:solidFill>
              </a:rPr>
              <a:t>, </a:t>
            </a:r>
            <a:r>
              <a:rPr lang="fr-FR" sz="1400" dirty="0" smtClean="0">
                <a:solidFill>
                  <a:schemeClr val="tx1"/>
                </a:solidFill>
              </a:rPr>
              <a:t>consultez </a:t>
            </a:r>
            <a:r>
              <a:rPr lang="fr-FR" sz="1400" dirty="0">
                <a:solidFill>
                  <a:schemeClr val="tx1"/>
                </a:solidFill>
              </a:rPr>
              <a:t>les fiches des formations qui vous </a:t>
            </a:r>
            <a:r>
              <a:rPr lang="fr-FR" sz="1400" dirty="0" smtClean="0">
                <a:solidFill>
                  <a:schemeClr val="tx1"/>
                </a:solidFill>
              </a:rPr>
              <a:t>intéressent </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avec </a:t>
            </a:r>
            <a:r>
              <a:rPr lang="fr-FR" sz="1400" b="1" dirty="0">
                <a:solidFill>
                  <a:schemeClr val="bg1"/>
                </a:solidFill>
                <a:highlight>
                  <a:srgbClr val="0000FF"/>
                </a:highlight>
              </a:rPr>
              <a:t>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a:t>
            </a:r>
            <a:r>
              <a:rPr lang="fr-FR" sz="1400" dirty="0" smtClean="0">
                <a:solidFill>
                  <a:schemeClr val="tx1"/>
                </a:solidFill>
              </a:rPr>
              <a:t>Live </a:t>
            </a:r>
            <a:r>
              <a:rPr lang="fr-FR" sz="1400" dirty="0">
                <a:solidFill>
                  <a:schemeClr val="tx1"/>
                </a:solidFill>
              </a:rPr>
              <a:t>Parcoursup, journées portes </a:t>
            </a:r>
            <a:r>
              <a:rPr lang="fr-FR" sz="1400" dirty="0" smtClean="0">
                <a:solidFill>
                  <a:schemeClr val="tx1"/>
                </a:solidFill>
              </a:rPr>
              <a:t>ouvertes</a:t>
            </a:r>
          </a:p>
          <a:p>
            <a:pPr marL="177800" indent="-177800" algn="just"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Faites </a:t>
            </a:r>
            <a:r>
              <a:rPr lang="fr-FR" sz="1400" b="1" dirty="0">
                <a:solidFill>
                  <a:schemeClr val="bg1"/>
                </a:solidFill>
                <a:highlight>
                  <a:srgbClr val="0000FF"/>
                </a:highlight>
              </a:rPr>
              <a:t>les vœux pour </a:t>
            </a:r>
            <a:r>
              <a:rPr lang="fr-FR" sz="1400" b="1" dirty="0" smtClean="0">
                <a:solidFill>
                  <a:schemeClr val="bg1"/>
                </a:solidFill>
                <a:highlight>
                  <a:srgbClr val="0000FF"/>
                </a:highlight>
              </a:rPr>
              <a:t> les formations </a:t>
            </a:r>
            <a:r>
              <a:rPr lang="fr-FR" sz="1400" b="1" dirty="0">
                <a:solidFill>
                  <a:schemeClr val="bg1"/>
                </a:solidFill>
                <a:highlight>
                  <a:srgbClr val="0000FF"/>
                </a:highlight>
              </a:rPr>
              <a:t>qui vous intéressent, ne vous autocensurez pas, pensez à diversifier vos vœux et évitez de ne formuler qu’un seul </a:t>
            </a:r>
            <a:r>
              <a:rPr lang="fr-FR" sz="1400" b="1" dirty="0" smtClean="0">
                <a:solidFill>
                  <a:schemeClr val="bg1"/>
                </a:solidFill>
                <a:highlight>
                  <a:srgbClr val="0000FF"/>
                </a:highlight>
              </a:rPr>
              <a:t>vœu</a:t>
            </a:r>
            <a:endParaRPr lang="fr-FR" sz="1400" b="1" dirty="0">
              <a:solidFill>
                <a:schemeClr val="bg1"/>
              </a:solidFill>
              <a:highlight>
                <a:srgbClr val="0000FF"/>
              </a:highlight>
            </a:endParaRP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algn="just" defTabSz="457200">
              <a:spcBef>
                <a:spcPct val="20000"/>
              </a:spcBef>
              <a:spcAft>
                <a:spcPts val="1200"/>
              </a:spcAft>
              <a:buClr>
                <a:srgbClr val="FF0000"/>
              </a:buClr>
              <a:buSzPct val="100000"/>
              <a:buFont typeface="Lucida Grande"/>
              <a:buChar char="&gt;"/>
            </a:pPr>
            <a:endParaRPr lang="fr-FR" sz="1400" b="1" dirty="0">
              <a:solidFill>
                <a:schemeClr val="bg1"/>
              </a:solidFill>
              <a:highlight>
                <a:srgbClr val="0000FF"/>
              </a:highlight>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(à partir du </a:t>
            </a:r>
            <a:r>
              <a:rPr lang="fr-FR" sz="2400" b="1" dirty="0" smtClean="0">
                <a:solidFill>
                  <a:schemeClr val="bg1"/>
                </a:solidFill>
                <a:highlight>
                  <a:srgbClr val="0000FF"/>
                </a:highlight>
              </a:rPr>
              <a:t>17 janvier 2024) </a:t>
            </a:r>
            <a:r>
              <a:rPr lang="fr-FR" sz="2000" dirty="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a:t>
            </a:r>
            <a:r>
              <a:rPr lang="fr-FR" sz="2000" dirty="0" smtClean="0">
                <a:solidFill>
                  <a:schemeClr val="tx1"/>
                </a:solidFill>
              </a:rPr>
              <a:t>Twitter/X </a:t>
            </a:r>
            <a:r>
              <a:rPr lang="fr-FR" sz="2000" dirty="0">
                <a:solidFill>
                  <a:schemeClr val="tx1"/>
                </a:solidFill>
              </a:rPr>
              <a:t>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20/12/2023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561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20/12/2023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smtClean="0"/>
              <a:t>Retrouvez </a:t>
            </a:r>
            <a:r>
              <a:rPr lang="fr-FR" sz="1300" dirty="0"/>
              <a:t>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endParaRPr lang="fr-FR" sz="1300" dirty="0" smtClean="0"/>
          </a:p>
          <a:p>
            <a:pPr marL="285750" indent="-285750">
              <a:buFontTx/>
              <a:buChar char="-"/>
            </a:pPr>
            <a:r>
              <a:rPr lang="fr-FR" sz="1300" dirty="0" smtClean="0"/>
              <a:t>un </a:t>
            </a:r>
            <a:r>
              <a:rPr lang="fr-FR" sz="1300" dirty="0"/>
              <a:t>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xmlns=""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2227198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5368</TotalTime>
  <Words>4530</Words>
  <Application>Microsoft Office PowerPoint</Application>
  <PresentationFormat>Affichage à l'écran (16:9)</PresentationFormat>
  <Paragraphs>504</Paragraphs>
  <Slides>56</Slides>
  <Notes>8</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Présentation PowerPoint</vt:lpstr>
      <vt:lpstr>L’accompagnement au sein de votre lycée : des acteurs et des temps forts pour vous aider à élaborer votre projet d’orientation </vt:lpstr>
      <vt:lpstr>Présentation PowerPoint</vt:lpstr>
      <vt:lpstr>Focus sur les formations en apprentissage  </vt:lpstr>
      <vt:lpstr>Présentation PowerPoint</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de soutien à l’accès des bacheliers pro. en STS - STSA</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30 mai au 12 juillet 2024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bgheeraert</cp:lastModifiedBy>
  <cp:revision>275</cp:revision>
  <dcterms:created xsi:type="dcterms:W3CDTF">2020-10-27T08:44:50Z</dcterms:created>
  <dcterms:modified xsi:type="dcterms:W3CDTF">2023-12-20T14:56:51Z</dcterms:modified>
</cp:coreProperties>
</file>