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2"/>
  </p:notesMasterIdLst>
  <p:sldIdLst>
    <p:sldId id="265" r:id="rId2"/>
    <p:sldId id="368" r:id="rId3"/>
    <p:sldId id="370" r:id="rId4"/>
    <p:sldId id="371" r:id="rId5"/>
    <p:sldId id="396" r:id="rId6"/>
    <p:sldId id="407" r:id="rId7"/>
    <p:sldId id="373" r:id="rId8"/>
    <p:sldId id="342" r:id="rId9"/>
    <p:sldId id="397" r:id="rId10"/>
    <p:sldId id="398" r:id="rId11"/>
    <p:sldId id="399" r:id="rId12"/>
    <p:sldId id="411" r:id="rId13"/>
    <p:sldId id="376" r:id="rId14"/>
    <p:sldId id="380" r:id="rId15"/>
    <p:sldId id="381" r:id="rId16"/>
    <p:sldId id="408" r:id="rId17"/>
    <p:sldId id="409" r:id="rId18"/>
    <p:sldId id="410" r:id="rId19"/>
    <p:sldId id="404" r:id="rId20"/>
    <p:sldId id="273" r:id="rId21"/>
    <p:sldId id="274" r:id="rId22"/>
    <p:sldId id="338" r:id="rId23"/>
    <p:sldId id="339" r:id="rId24"/>
    <p:sldId id="361" r:id="rId25"/>
    <p:sldId id="405" r:id="rId26"/>
    <p:sldId id="362" r:id="rId27"/>
    <p:sldId id="367" r:id="rId28"/>
    <p:sldId id="280" r:id="rId29"/>
    <p:sldId id="406" r:id="rId30"/>
    <p:sldId id="412" r:id="rId31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CC"/>
    <a:srgbClr val="000000"/>
    <a:srgbClr val="008000"/>
    <a:srgbClr val="FF3300"/>
    <a:srgbClr val="CC0000"/>
    <a:srgbClr val="660066"/>
    <a:srgbClr val="0000FF"/>
    <a:srgbClr val="FF00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483"/>
    <p:restoredTop sz="90945" autoAdjust="0"/>
  </p:normalViewPr>
  <p:slideViewPr>
    <p:cSldViewPr>
      <p:cViewPr>
        <p:scale>
          <a:sx n="70" d="100"/>
          <a:sy n="70" d="100"/>
        </p:scale>
        <p:origin x="-1842" y="-3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E12A5C-06D5-42A1-B9F0-AD80BD8CE40D}" type="datetimeFigureOut">
              <a:rPr lang="fr-FR" smtClean="0"/>
              <a:t>23/01/2018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059EE7-B49F-461E-818F-61BA50D82B8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7410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B458-BF89-41AE-8D29-5FD2ABC352F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4F291-27D8-4A7E-8BEA-61178189761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4F291-27D8-4A7E-8BEA-611781897612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4F291-27D8-4A7E-8BEA-61178189761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4F291-27D8-4A7E-8BEA-611781897612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4F291-27D8-4A7E-8BEA-61178189761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3DE54-83FA-4EFC-9730-5A1D5D9491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6B9D-7FCA-44C0-8776-6B66D5C88C6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2D259-48A1-411D-B43B-EBCFACB5E19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4F291-27D8-4A7E-8BEA-61178189761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49517-AA83-4F47-944B-FCDAA28CD7B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0C04-01E3-451F-9113-ED346E3770D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38455-6CB9-4CC6-A034-F88694FF8A5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DCA7-2207-4831-946A-081DD6ABF51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37499-CD88-4566-A643-5E824BD5A7B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1CE0A-AC25-43BE-8CE0-3D65FD706CB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8D4F291-27D8-4A7E-8BEA-611781897612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331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" Target="slide30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C:\Users\pdallenne\Desktop\Photos plaquette\IMG_1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573" y="3356992"/>
            <a:ext cx="4143598" cy="276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 descr="logo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084" y="510195"/>
            <a:ext cx="5184576" cy="25252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115616" y="893911"/>
            <a:ext cx="25683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accréditations</a:t>
            </a:r>
            <a:endParaRPr lang="fr-FR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654729"/>
            <a:ext cx="4558640" cy="157915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34" y="3429000"/>
            <a:ext cx="2708920" cy="270892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4077072"/>
            <a:ext cx="3457575" cy="170497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660232" y="1978889"/>
            <a:ext cx="21015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accent6"/>
                </a:solidFill>
              </a:rPr>
              <a:t>TRIPLE A des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Ecoles de 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Management</a:t>
            </a:r>
            <a:endParaRPr lang="fr-FR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07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83568" y="246747"/>
            <a:ext cx="29504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/>
              <a:t>Le coût des études</a:t>
            </a:r>
            <a:endParaRPr lang="fr-FR" sz="2800" b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436" y="923122"/>
            <a:ext cx="5802852" cy="531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10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06585"/>
            <a:ext cx="6759970" cy="561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0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96439" y="1844824"/>
            <a:ext cx="5100371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sz="8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j-lt"/>
              </a:rPr>
              <a:t>Pourquoi</a:t>
            </a:r>
          </a:p>
          <a:p>
            <a:pPr algn="ctr"/>
            <a:r>
              <a:rPr lang="fr-FR" sz="8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j-lt"/>
              </a:rPr>
              <a:t>Saint Paul ?</a:t>
            </a:r>
            <a:endParaRPr lang="fr-FR" sz="8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0780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8229600" cy="1143000"/>
          </a:xfrm>
          <a:solidFill>
            <a:srgbClr val="00B0F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 smtClean="0">
                <a:solidFill>
                  <a:srgbClr val="FF0000"/>
                </a:solidFill>
              </a:rPr>
              <a:t>Les 4 R 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09145" y="1844824"/>
            <a:ext cx="7467600" cy="4419600"/>
          </a:xfrm>
        </p:spPr>
        <p:txBody>
          <a:bodyPr/>
          <a:lstStyle/>
          <a:p>
            <a:r>
              <a:rPr lang="fr-FR" b="1" u="sng" dirty="0" smtClean="0">
                <a:solidFill>
                  <a:srgbClr val="FF0000"/>
                </a:solidFill>
              </a:rPr>
              <a:t>Rigueur</a:t>
            </a:r>
            <a:r>
              <a:rPr lang="fr-FR" dirty="0" smtClean="0"/>
              <a:t> : priorité aux méthodes optimales</a:t>
            </a:r>
          </a:p>
          <a:p>
            <a:r>
              <a:rPr lang="fr-FR" b="1" u="sng" dirty="0" smtClean="0">
                <a:solidFill>
                  <a:srgbClr val="FF0000"/>
                </a:solidFill>
              </a:rPr>
              <a:t>Régularité</a:t>
            </a:r>
            <a:r>
              <a:rPr lang="fr-FR" dirty="0" smtClean="0"/>
              <a:t> : priorité à la régularité des performances dans TOUTES les disciplines</a:t>
            </a:r>
          </a:p>
          <a:p>
            <a:r>
              <a:rPr lang="fr-FR" b="1" u="sng" dirty="0" smtClean="0">
                <a:solidFill>
                  <a:srgbClr val="FF0000"/>
                </a:solidFill>
              </a:rPr>
              <a:t>Relations</a:t>
            </a:r>
            <a:r>
              <a:rPr lang="fr-FR" dirty="0" smtClean="0"/>
              <a:t> : priorité à un enseignement de proximité</a:t>
            </a:r>
          </a:p>
          <a:p>
            <a:r>
              <a:rPr lang="fr-FR" b="1" u="sng" dirty="0" smtClean="0">
                <a:solidFill>
                  <a:srgbClr val="FF0000"/>
                </a:solidFill>
              </a:rPr>
              <a:t>Réussite </a:t>
            </a:r>
            <a:r>
              <a:rPr lang="fr-FR" dirty="0" smtClean="0"/>
              <a:t>: priorité à l’efficacité, à votre réussite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683568" y="3789040"/>
            <a:ext cx="69187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Notre volonté : conjuguer accueil</a:t>
            </a:r>
            <a:r>
              <a:rPr lang="fr-FR" sz="24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convivialité</a:t>
            </a:r>
          </a:p>
          <a:p>
            <a:r>
              <a:rPr lang="fr-FR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et réussite</a:t>
            </a:r>
            <a:endParaRPr lang="fr-FR" sz="2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021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6" y="476673"/>
            <a:ext cx="8229600" cy="1512167"/>
          </a:xfrm>
        </p:spPr>
        <p:txBody>
          <a:bodyPr>
            <a:normAutofit/>
          </a:bodyPr>
          <a:lstStyle/>
          <a:p>
            <a:r>
              <a:rPr lang="fr-FR" b="1" dirty="0" smtClean="0"/>
              <a:t>Ecoles classées / </a:t>
            </a:r>
            <a:r>
              <a:rPr lang="fr-FR" b="1" dirty="0" err="1" smtClean="0"/>
              <a:t>Rankings</a:t>
            </a:r>
            <a:endParaRPr lang="fr-FR" b="1" dirty="0" smtClean="0"/>
          </a:p>
          <a:p>
            <a:pPr marL="0" indent="0">
              <a:buNone/>
            </a:pPr>
            <a:r>
              <a:rPr lang="fr-FR" b="1" dirty="0" smtClean="0"/>
              <a:t>Classement SIGEM-Classement Challenges/L’Etudiant</a:t>
            </a:r>
          </a:p>
          <a:p>
            <a:pPr marL="0" indent="0">
              <a:buNone/>
            </a:pPr>
            <a:endParaRPr lang="fr-FR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467544" y="2132856"/>
            <a:ext cx="2203808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TOP 6</a:t>
            </a:r>
          </a:p>
          <a:p>
            <a:r>
              <a:rPr lang="fr-FR" sz="28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HEC</a:t>
            </a:r>
          </a:p>
          <a:p>
            <a:r>
              <a:rPr lang="fr-FR" sz="28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ESSEC</a:t>
            </a:r>
          </a:p>
          <a:p>
            <a:r>
              <a:rPr lang="fr-FR" sz="28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ESCP-EUROPE</a:t>
            </a:r>
          </a:p>
          <a:p>
            <a:r>
              <a:rPr lang="fr-FR" sz="28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EM-LYON</a:t>
            </a:r>
          </a:p>
          <a:p>
            <a:r>
              <a:rPr lang="fr-FR" sz="28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EDHEC</a:t>
            </a:r>
          </a:p>
          <a:p>
            <a:r>
              <a:rPr lang="fr-FR" sz="28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AUDENCIA</a:t>
            </a:r>
          </a:p>
          <a:p>
            <a:endParaRPr lang="fr-FR" sz="28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644008" y="2132856"/>
            <a:ext cx="1536062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TOP 11</a:t>
            </a:r>
          </a:p>
          <a:p>
            <a:r>
              <a:rPr lang="fr-FR" sz="28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Grenoble</a:t>
            </a:r>
          </a:p>
          <a:p>
            <a:r>
              <a:rPr lang="fr-FR" sz="28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Toulouse</a:t>
            </a:r>
          </a:p>
          <a:p>
            <a:r>
              <a:rPr lang="fr-FR" sz="28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Néoma</a:t>
            </a:r>
            <a:endParaRPr lang="fr-FR" sz="2800" dirty="0" smtClean="0"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r>
              <a:rPr lang="fr-FR" sz="28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Skéma</a:t>
            </a:r>
            <a:endParaRPr lang="fr-FR" sz="2800" dirty="0" smtClean="0"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r>
              <a:rPr lang="fr-FR" sz="28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Kedge</a:t>
            </a:r>
            <a:endParaRPr lang="fr-FR" sz="2800" dirty="0" smtClean="0"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endParaRPr lang="fr-FR" sz="28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" name="Ellipse 1"/>
          <p:cNvSpPr/>
          <p:nvPr/>
        </p:nvSpPr>
        <p:spPr>
          <a:xfrm rot="20256995">
            <a:off x="-70312" y="2600908"/>
            <a:ext cx="7416824" cy="2603326"/>
          </a:xfrm>
          <a:prstGeom prst="ellipse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5506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1835696" y="724054"/>
            <a:ext cx="2176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Les résultats globaux</a:t>
            </a:r>
            <a:endParaRPr lang="fr-FR" b="1" dirty="0"/>
          </a:p>
        </p:txBody>
      </p:sp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2629142"/>
              </p:ext>
            </p:extLst>
          </p:nvPr>
        </p:nvGraphicFramePr>
        <p:xfrm>
          <a:off x="1444400" y="1340768"/>
          <a:ext cx="5486400" cy="3683000"/>
        </p:xfrm>
        <a:graphic>
          <a:graphicData uri="http://schemas.openxmlformats.org/drawingml/2006/table">
            <a:tbl>
              <a:tblPr firstRow="1" firstCol="1" bandRow="1"/>
              <a:tblGrid>
                <a:gridCol w="2527300"/>
                <a:gridCol w="1409700"/>
                <a:gridCol w="1549400"/>
              </a:tblGrid>
              <a:tr h="2159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Promo 2015-2017 : 69 étudiants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2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2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ESSEC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ESCP-Europe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EM-Lyon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13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EDHEC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Audencia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Top 6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36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52%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Grenoble Ecole de Management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Top 7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43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62%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Néoma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Toulouse Business School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Skéma</a:t>
                      </a:r>
                      <a:endParaRPr lang="fr-F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Top 10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57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83%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Kedge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Rennes School of Business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ESM Saint-Cyr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Cubes et réorientations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13%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Total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69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100%</a:t>
                      </a:r>
                      <a:endParaRPr lang="fr-F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447800" y="219551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62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>
            <p:extLst/>
          </p:nvPr>
        </p:nvGraphicFramePr>
        <p:xfrm>
          <a:off x="2051720" y="1484784"/>
          <a:ext cx="5040559" cy="3410138"/>
        </p:xfrm>
        <a:graphic>
          <a:graphicData uri="http://schemas.openxmlformats.org/drawingml/2006/table">
            <a:tbl>
              <a:tblPr firstRow="1" firstCol="1" bandRow="1"/>
              <a:tblGrid>
                <a:gridCol w="2152600"/>
                <a:gridCol w="1283538"/>
                <a:gridCol w="1604421"/>
              </a:tblGrid>
              <a:tr h="1976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Eco 2 : 38 étudiants</a:t>
                      </a:r>
                      <a:endParaRPr lang="fr-F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2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2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3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ESSEC</a:t>
                      </a:r>
                      <a:endParaRPr lang="fr-F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6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ESCP-Europe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3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EM-Lyon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3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EDHEC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3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Audencia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3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Top 6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53%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3953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Grenoble Ecole Management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3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Top 7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24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63%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1753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Néoma</a:t>
                      </a:r>
                      <a:endParaRPr lang="fr-F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5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Toulouse Business School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3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Skéma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3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Top 10</a:t>
                      </a:r>
                      <a:endParaRPr lang="fr-F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33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87%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1976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ESM Saint Cyr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5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Cubes réorientation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11%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3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Total 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38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100%</a:t>
                      </a:r>
                      <a:endParaRPr lang="fr-F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683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>
            <p:extLst/>
          </p:nvPr>
        </p:nvGraphicFramePr>
        <p:xfrm>
          <a:off x="1907704" y="1484784"/>
          <a:ext cx="4826000" cy="3276600"/>
        </p:xfrm>
        <a:graphic>
          <a:graphicData uri="http://schemas.openxmlformats.org/drawingml/2006/table">
            <a:tbl>
              <a:tblPr firstRow="1" firstCol="1" bandRow="1"/>
              <a:tblGrid>
                <a:gridCol w="2209800"/>
                <a:gridCol w="1231900"/>
                <a:gridCol w="1384300"/>
              </a:tblGrid>
              <a:tr h="2159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b="1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Sci</a:t>
                      </a:r>
                      <a:r>
                        <a:rPr lang="fr-FR" sz="12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2 : 31 étudiants</a:t>
                      </a:r>
                      <a:endParaRPr lang="fr-F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2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2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ESCP-Europe</a:t>
                      </a:r>
                      <a:endParaRPr lang="fr-F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EM-Lyon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EDHEC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Audencia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Top 6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16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52%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Grenoble Ecole de management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Top 7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19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63%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Néoma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Toulouse Business School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Skéma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Top 10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24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78%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Kedge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Rennes School of Business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Cubes 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16%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Total 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31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100%</a:t>
                      </a:r>
                      <a:endParaRPr lang="fr-F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317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938696" y="598235"/>
            <a:ext cx="3240360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b="1" dirty="0" smtClean="0"/>
              <a:t>Classements 2018</a:t>
            </a:r>
            <a:endParaRPr lang="fr-FR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2782533" y="1412776"/>
            <a:ext cx="473822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Classement Etudiant</a:t>
            </a:r>
          </a:p>
          <a:p>
            <a:r>
              <a:rPr lang="fr-FR" dirty="0">
                <a:latin typeface="+mn-lt"/>
              </a:rPr>
              <a:t> </a:t>
            </a:r>
            <a:r>
              <a:rPr lang="fr-FR" dirty="0" smtClean="0">
                <a:latin typeface="+mn-lt"/>
              </a:rPr>
              <a:t>  Voie Eco : </a:t>
            </a:r>
            <a:r>
              <a:rPr lang="fr-FR" dirty="0">
                <a:latin typeface="+mn-lt"/>
              </a:rPr>
              <a:t>8</a:t>
            </a:r>
            <a:r>
              <a:rPr lang="fr-FR" baseline="30000" dirty="0" smtClean="0">
                <a:latin typeface="+mn-lt"/>
              </a:rPr>
              <a:t>ème </a:t>
            </a:r>
            <a:r>
              <a:rPr lang="fr-FR" dirty="0" smtClean="0">
                <a:latin typeface="+mn-lt"/>
              </a:rPr>
              <a:t> sur le top 10</a:t>
            </a:r>
          </a:p>
          <a:p>
            <a:r>
              <a:rPr lang="fr-FR" dirty="0">
                <a:latin typeface="+mn-lt"/>
              </a:rPr>
              <a:t> </a:t>
            </a:r>
            <a:r>
              <a:rPr lang="fr-FR" dirty="0" smtClean="0">
                <a:latin typeface="+mn-lt"/>
              </a:rPr>
              <a:t>  Voie Eco :  16</a:t>
            </a:r>
            <a:r>
              <a:rPr lang="fr-FR" baseline="30000" dirty="0" smtClean="0">
                <a:latin typeface="+mn-lt"/>
              </a:rPr>
              <a:t>ème</a:t>
            </a:r>
            <a:r>
              <a:rPr lang="fr-FR" dirty="0" smtClean="0">
                <a:latin typeface="+mn-lt"/>
              </a:rPr>
              <a:t> sur le top 5</a:t>
            </a:r>
          </a:p>
          <a:p>
            <a:r>
              <a:rPr lang="fr-FR" dirty="0" smtClean="0">
                <a:latin typeface="+mn-lt"/>
              </a:rPr>
              <a:t>   Voie Eco : 15</a:t>
            </a:r>
            <a:r>
              <a:rPr lang="fr-FR" baseline="30000" dirty="0" smtClean="0">
                <a:latin typeface="+mn-lt"/>
              </a:rPr>
              <a:t>ème</a:t>
            </a:r>
            <a:r>
              <a:rPr lang="fr-FR" dirty="0" smtClean="0">
                <a:latin typeface="+mn-lt"/>
              </a:rPr>
              <a:t> du sur le top 3</a:t>
            </a:r>
          </a:p>
          <a:p>
            <a:r>
              <a:rPr lang="fr-FR" dirty="0">
                <a:latin typeface="+mn-lt"/>
              </a:rPr>
              <a:t> </a:t>
            </a:r>
            <a:r>
              <a:rPr lang="fr-FR" dirty="0" smtClean="0">
                <a:latin typeface="+mn-lt"/>
              </a:rPr>
              <a:t>  Voie </a:t>
            </a:r>
            <a:r>
              <a:rPr lang="fr-FR" dirty="0" err="1" smtClean="0">
                <a:latin typeface="+mn-lt"/>
              </a:rPr>
              <a:t>Sci</a:t>
            </a:r>
            <a:r>
              <a:rPr lang="fr-FR" dirty="0" smtClean="0">
                <a:latin typeface="+mn-lt"/>
              </a:rPr>
              <a:t> : 20</a:t>
            </a:r>
            <a:r>
              <a:rPr lang="fr-FR" baseline="30000" dirty="0" smtClean="0">
                <a:latin typeface="+mn-lt"/>
              </a:rPr>
              <a:t>ème</a:t>
            </a:r>
            <a:r>
              <a:rPr lang="fr-FR" dirty="0" smtClean="0">
                <a:latin typeface="+mn-lt"/>
              </a:rPr>
              <a:t> sur le top 10</a:t>
            </a:r>
          </a:p>
          <a:p>
            <a:r>
              <a:rPr lang="fr-FR" dirty="0">
                <a:latin typeface="+mn-lt"/>
              </a:rPr>
              <a:t> </a:t>
            </a:r>
            <a:r>
              <a:rPr lang="fr-FR" dirty="0" smtClean="0">
                <a:latin typeface="+mn-lt"/>
              </a:rPr>
              <a:t>  Voie </a:t>
            </a:r>
            <a:r>
              <a:rPr lang="fr-FR" dirty="0" err="1" smtClean="0">
                <a:latin typeface="+mn-lt"/>
              </a:rPr>
              <a:t>Sci</a:t>
            </a:r>
            <a:r>
              <a:rPr lang="fr-FR" dirty="0" smtClean="0">
                <a:latin typeface="+mn-lt"/>
              </a:rPr>
              <a:t> : 24</a:t>
            </a:r>
            <a:r>
              <a:rPr lang="fr-FR" baseline="30000" dirty="0" smtClean="0">
                <a:latin typeface="+mn-lt"/>
              </a:rPr>
              <a:t>ème</a:t>
            </a:r>
            <a:r>
              <a:rPr lang="fr-FR" dirty="0" smtClean="0">
                <a:latin typeface="+mn-lt"/>
              </a:rPr>
              <a:t> sur le top 5</a:t>
            </a:r>
            <a:endParaRPr lang="fr-FR" dirty="0">
              <a:latin typeface="+mn-lt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915816" y="3595855"/>
            <a:ext cx="42124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Classement Challenges</a:t>
            </a:r>
          </a:p>
          <a:p>
            <a:r>
              <a:rPr lang="fr-FR" dirty="0">
                <a:latin typeface="+mn-lt"/>
              </a:rPr>
              <a:t> </a:t>
            </a:r>
            <a:r>
              <a:rPr lang="fr-FR" dirty="0" smtClean="0">
                <a:latin typeface="+mn-lt"/>
              </a:rPr>
              <a:t> Voie Eco : </a:t>
            </a:r>
            <a:r>
              <a:rPr lang="fr-FR" dirty="0" smtClean="0">
                <a:latin typeface="+mn-lt"/>
              </a:rPr>
              <a:t>15</a:t>
            </a:r>
            <a:r>
              <a:rPr lang="fr-FR" baseline="30000" dirty="0" smtClean="0">
                <a:latin typeface="+mn-lt"/>
              </a:rPr>
              <a:t>ème</a:t>
            </a:r>
            <a:r>
              <a:rPr lang="fr-FR" dirty="0" smtClean="0">
                <a:latin typeface="+mn-lt"/>
              </a:rPr>
              <a:t> </a:t>
            </a:r>
            <a:r>
              <a:rPr lang="fr-FR" dirty="0" smtClean="0">
                <a:latin typeface="+mn-lt"/>
              </a:rPr>
              <a:t>sur le top 6</a:t>
            </a:r>
          </a:p>
          <a:p>
            <a:r>
              <a:rPr lang="fr-FR" dirty="0">
                <a:latin typeface="+mn-lt"/>
              </a:rPr>
              <a:t> </a:t>
            </a:r>
            <a:r>
              <a:rPr lang="fr-FR" dirty="0" smtClean="0">
                <a:latin typeface="+mn-lt"/>
              </a:rPr>
              <a:t> Voie </a:t>
            </a:r>
            <a:r>
              <a:rPr lang="fr-FR" dirty="0" err="1" smtClean="0">
                <a:latin typeface="+mn-lt"/>
              </a:rPr>
              <a:t>Sci</a:t>
            </a:r>
            <a:r>
              <a:rPr lang="fr-FR" dirty="0" smtClean="0">
                <a:latin typeface="+mn-lt"/>
              </a:rPr>
              <a:t> : </a:t>
            </a:r>
            <a:r>
              <a:rPr lang="fr-FR" dirty="0" smtClean="0">
                <a:latin typeface="+mn-lt"/>
              </a:rPr>
              <a:t>21</a:t>
            </a:r>
            <a:r>
              <a:rPr lang="fr-FR" baseline="30000" dirty="0" smtClean="0">
                <a:latin typeface="+mn-lt"/>
              </a:rPr>
              <a:t>ème</a:t>
            </a:r>
            <a:r>
              <a:rPr lang="fr-FR" dirty="0" smtClean="0">
                <a:latin typeface="+mn-lt"/>
              </a:rPr>
              <a:t> </a:t>
            </a:r>
            <a:r>
              <a:rPr lang="fr-FR" dirty="0" smtClean="0">
                <a:latin typeface="+mn-lt"/>
              </a:rPr>
              <a:t>sur le top 6</a:t>
            </a:r>
          </a:p>
        </p:txBody>
      </p:sp>
    </p:spTree>
    <p:extLst>
      <p:ext uri="{BB962C8B-B14F-4D97-AF65-F5344CB8AC3E}">
        <p14:creationId xmlns:p14="http://schemas.microsoft.com/office/powerpoint/2010/main" val="173315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7544" y="2060848"/>
            <a:ext cx="7391400" cy="3114675"/>
          </a:xfrm>
        </p:spPr>
        <p:txBody>
          <a:bodyPr/>
          <a:lstStyle/>
          <a:p>
            <a:pPr algn="r"/>
            <a:r>
              <a:rPr lang="fr-FR" altLang="fr-FR" sz="4400" b="1" dirty="0">
                <a:solidFill>
                  <a:schemeClr val="tx1">
                    <a:lumMod val="50000"/>
                  </a:schemeClr>
                </a:solidFill>
              </a:rPr>
              <a:t>Pourquoi il faut faire une </a:t>
            </a:r>
            <a:r>
              <a:rPr lang="fr-FR" altLang="fr-FR" sz="4800" b="1" dirty="0">
                <a:solidFill>
                  <a:schemeClr val="tx1">
                    <a:lumMod val="50000"/>
                  </a:schemeClr>
                </a:solidFill>
              </a:rPr>
              <a:t>Classe Préparatoire aux Grandes Ecoles</a:t>
            </a:r>
          </a:p>
          <a:p>
            <a:pPr algn="r"/>
            <a:r>
              <a:rPr lang="fr-FR" altLang="fr-FR" sz="4800" b="1" dirty="0">
                <a:solidFill>
                  <a:schemeClr val="tx1">
                    <a:lumMod val="50000"/>
                  </a:schemeClr>
                </a:solidFill>
              </a:rPr>
              <a:t>(CPGE)</a:t>
            </a:r>
          </a:p>
        </p:txBody>
      </p:sp>
    </p:spTree>
    <p:extLst>
      <p:ext uri="{BB962C8B-B14F-4D97-AF65-F5344CB8AC3E}">
        <p14:creationId xmlns:p14="http://schemas.microsoft.com/office/powerpoint/2010/main" val="389977812"/>
      </p:ext>
    </p:extLst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773731" y="1013827"/>
            <a:ext cx="675704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b="1" dirty="0"/>
              <a:t>La filière économique et commerciale à Saint Paul</a:t>
            </a:r>
          </a:p>
          <a:p>
            <a:pPr algn="ctr"/>
            <a:r>
              <a:rPr lang="fr-FR" b="1" dirty="0"/>
              <a:t>Année </a:t>
            </a:r>
            <a:r>
              <a:rPr lang="fr-FR" b="1" dirty="0" smtClean="0"/>
              <a:t>2017-2018</a:t>
            </a:r>
            <a:endParaRPr lang="fr-FR" b="1" dirty="0"/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809179" y="1844824"/>
            <a:ext cx="636783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u="sng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Voie scientifique ouverte aux titulaires d’un Bac S</a:t>
            </a:r>
          </a:p>
          <a:p>
            <a:r>
              <a:rPr lang="fr-FR" dirty="0" smtClean="0"/>
              <a:t>46 </a:t>
            </a:r>
            <a:r>
              <a:rPr lang="fr-FR" dirty="0"/>
              <a:t>étudiants en première année</a:t>
            </a:r>
          </a:p>
          <a:p>
            <a:r>
              <a:rPr lang="fr-FR" dirty="0" smtClean="0"/>
              <a:t>34 </a:t>
            </a:r>
            <a:r>
              <a:rPr lang="fr-FR" dirty="0"/>
              <a:t>étudiants en deuxième année</a:t>
            </a: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990600" y="3429000"/>
            <a:ext cx="662431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u="sng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Voie économique ouverte aux titulaires d’un Bac ES</a:t>
            </a:r>
          </a:p>
          <a:p>
            <a:r>
              <a:rPr lang="fr-FR" dirty="0" smtClean="0"/>
              <a:t>49 étudiants </a:t>
            </a:r>
            <a:r>
              <a:rPr lang="fr-FR" dirty="0"/>
              <a:t>en première année</a:t>
            </a:r>
          </a:p>
          <a:p>
            <a:r>
              <a:rPr lang="fr-FR" dirty="0" smtClean="0"/>
              <a:t>38  </a:t>
            </a:r>
            <a:r>
              <a:rPr lang="fr-FR" dirty="0"/>
              <a:t>étudiants en deuxième année</a:t>
            </a: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920438" y="5013176"/>
            <a:ext cx="646362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b="1" i="1" dirty="0"/>
              <a:t>Pour </a:t>
            </a:r>
            <a:r>
              <a:rPr lang="fr-FR" b="1" i="1" dirty="0" smtClean="0"/>
              <a:t>2018-2019: 48 </a:t>
            </a:r>
            <a:r>
              <a:rPr lang="fr-FR" b="1" i="1" dirty="0"/>
              <a:t>places en voie économique et</a:t>
            </a:r>
          </a:p>
          <a:p>
            <a:r>
              <a:rPr lang="fr-FR" b="1" i="1" dirty="0" smtClean="0"/>
              <a:t>48 </a:t>
            </a:r>
            <a:r>
              <a:rPr lang="fr-FR" b="1" i="1" dirty="0"/>
              <a:t>places en voie scientifique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3352800" y="685800"/>
            <a:ext cx="2249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L’enseignement</a:t>
            </a: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1812925" y="1489075"/>
            <a:ext cx="255025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b="1" dirty="0">
                <a:latin typeface="+mj-lt"/>
              </a:rPr>
              <a:t>Un tronc commun </a:t>
            </a:r>
          </a:p>
          <a:p>
            <a:endParaRPr lang="fr-FR" b="1" dirty="0">
              <a:latin typeface="+mj-lt"/>
            </a:endParaRPr>
          </a:p>
        </p:txBody>
      </p:sp>
      <p:sp>
        <p:nvSpPr>
          <p:cNvPr id="27652" name="Line 4"/>
          <p:cNvSpPr>
            <a:spLocks noChangeShapeType="1"/>
          </p:cNvSpPr>
          <p:nvPr/>
        </p:nvSpPr>
        <p:spPr bwMode="auto">
          <a:xfrm>
            <a:off x="1905000" y="2133600"/>
            <a:ext cx="457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2879725" y="1870075"/>
            <a:ext cx="3268844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i="1" dirty="0">
                <a:latin typeface="+mn-lt"/>
              </a:rPr>
              <a:t>Culture générale : 6 H00 </a:t>
            </a:r>
          </a:p>
          <a:p>
            <a:r>
              <a:rPr lang="fr-FR" i="1" dirty="0">
                <a:latin typeface="+mn-lt"/>
              </a:rPr>
              <a:t>Langue vivante 1 : 3H00</a:t>
            </a:r>
          </a:p>
          <a:p>
            <a:r>
              <a:rPr lang="fr-FR" i="1" dirty="0">
                <a:latin typeface="+mn-lt"/>
              </a:rPr>
              <a:t>Langue vivante 2 : 3 </a:t>
            </a:r>
            <a:r>
              <a:rPr lang="fr-FR" i="1" dirty="0" smtClean="0">
                <a:latin typeface="+mn-lt"/>
              </a:rPr>
              <a:t>H00</a:t>
            </a:r>
          </a:p>
          <a:p>
            <a:r>
              <a:rPr lang="fr-FR" i="1" dirty="0" smtClean="0">
                <a:latin typeface="+mn-lt"/>
              </a:rPr>
              <a:t>EPS : 2h00 par quinzaine</a:t>
            </a:r>
            <a:endParaRPr lang="fr-FR" i="1" dirty="0">
              <a:latin typeface="+mn-lt"/>
            </a:endParaRPr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1812925" y="3394075"/>
            <a:ext cx="636296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b="1" dirty="0"/>
              <a:t>Des </a:t>
            </a:r>
            <a:r>
              <a:rPr lang="fr-FR" b="1" dirty="0">
                <a:latin typeface="+mj-lt"/>
              </a:rPr>
              <a:t>enseignements</a:t>
            </a:r>
            <a:r>
              <a:rPr lang="fr-FR" b="1" dirty="0"/>
              <a:t> de spécialités selon les voies</a:t>
            </a:r>
          </a:p>
        </p:txBody>
      </p:sp>
      <p:sp>
        <p:nvSpPr>
          <p:cNvPr id="27655" name="Line 7"/>
          <p:cNvSpPr>
            <a:spLocks noChangeShapeType="1"/>
          </p:cNvSpPr>
          <p:nvPr/>
        </p:nvSpPr>
        <p:spPr bwMode="auto">
          <a:xfrm flipH="1">
            <a:off x="1828800" y="4191000"/>
            <a:ext cx="228600" cy="762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802402" y="4953000"/>
            <a:ext cx="353045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dirty="0">
                <a:latin typeface="+mn-lt"/>
              </a:rPr>
              <a:t>Voie économique</a:t>
            </a:r>
          </a:p>
          <a:p>
            <a:r>
              <a:rPr lang="fr-FR" dirty="0">
                <a:latin typeface="+mn-lt"/>
              </a:rPr>
              <a:t>Maths : 8H00 + 2X2H00 TD</a:t>
            </a:r>
          </a:p>
          <a:p>
            <a:r>
              <a:rPr lang="fr-FR" dirty="0" smtClean="0">
                <a:latin typeface="+mn-lt"/>
              </a:rPr>
              <a:t>ESH </a:t>
            </a:r>
            <a:r>
              <a:rPr lang="fr-FR" dirty="0">
                <a:latin typeface="+mn-lt"/>
              </a:rPr>
              <a:t>: </a:t>
            </a:r>
            <a:r>
              <a:rPr lang="fr-FR" dirty="0" smtClean="0">
                <a:latin typeface="+mn-lt"/>
              </a:rPr>
              <a:t>9H00 </a:t>
            </a:r>
            <a:endParaRPr lang="fr-FR" dirty="0">
              <a:latin typeface="+mn-lt"/>
            </a:endParaRPr>
          </a:p>
        </p:txBody>
      </p:sp>
      <p:sp>
        <p:nvSpPr>
          <p:cNvPr id="27657" name="Line 9"/>
          <p:cNvSpPr>
            <a:spLocks noChangeShapeType="1"/>
          </p:cNvSpPr>
          <p:nvPr/>
        </p:nvSpPr>
        <p:spPr bwMode="auto">
          <a:xfrm>
            <a:off x="6400800" y="4038600"/>
            <a:ext cx="228600" cy="762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7658" name="Text Box 10"/>
          <p:cNvSpPr txBox="1">
            <a:spLocks noChangeArrowheads="1"/>
          </p:cNvSpPr>
          <p:nvPr/>
        </p:nvSpPr>
        <p:spPr bwMode="auto">
          <a:xfrm>
            <a:off x="5013325" y="4979591"/>
            <a:ext cx="353045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dirty="0">
                <a:latin typeface="+mn-lt"/>
              </a:rPr>
              <a:t>Voie scientifique</a:t>
            </a:r>
          </a:p>
          <a:p>
            <a:r>
              <a:rPr lang="fr-FR" dirty="0">
                <a:latin typeface="+mn-lt"/>
              </a:rPr>
              <a:t>Maths : 9H00 + 2X2H00 TD</a:t>
            </a:r>
          </a:p>
          <a:p>
            <a:r>
              <a:rPr lang="fr-FR" dirty="0">
                <a:latin typeface="+mn-lt"/>
              </a:rPr>
              <a:t>Histoire-Géo-Eco : 7H00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43608" y="980728"/>
            <a:ext cx="7239000" cy="1143000"/>
          </a:xfr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fr-FR" dirty="0" smtClean="0"/>
              <a:t>Balisage de l’année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27584" y="2060848"/>
            <a:ext cx="7467600" cy="4419600"/>
          </a:xfrm>
        </p:spPr>
        <p:txBody>
          <a:bodyPr/>
          <a:lstStyle/>
          <a:p>
            <a:r>
              <a:rPr lang="fr-FR" b="1" u="sng" dirty="0" smtClean="0">
                <a:solidFill>
                  <a:srgbClr val="FF0000"/>
                </a:solidFill>
              </a:rPr>
              <a:t>Semestre 1 =&gt; de septembre à janvier</a:t>
            </a:r>
          </a:p>
          <a:p>
            <a:pPr marL="0" indent="0">
              <a:buNone/>
            </a:pPr>
            <a:r>
              <a:rPr lang="fr-FR" dirty="0" smtClean="0"/>
              <a:t>-une réunion bilan fin octobre</a:t>
            </a:r>
          </a:p>
          <a:p>
            <a:pPr marL="0" indent="0">
              <a:buNone/>
            </a:pPr>
            <a:r>
              <a:rPr lang="fr-FR" dirty="0" smtClean="0"/>
              <a:t>-un conseil avec bulletin fin novembre</a:t>
            </a:r>
          </a:p>
          <a:p>
            <a:pPr marL="0" indent="0">
              <a:buNone/>
            </a:pPr>
            <a:r>
              <a:rPr lang="fr-FR" dirty="0" smtClean="0"/>
              <a:t>-un conseil semestriel en janvier (avec bulletin)</a:t>
            </a:r>
          </a:p>
          <a:p>
            <a:pPr marL="0" indent="0">
              <a:buNone/>
            </a:pPr>
            <a:r>
              <a:rPr lang="fr-FR" dirty="0" smtClean="0"/>
              <a:t>-rencontre individuelle parents/professeurs en janvier</a:t>
            </a:r>
          </a:p>
          <a:p>
            <a:pPr marL="0" indent="0">
              <a:buNone/>
            </a:pPr>
            <a:r>
              <a:rPr lang="fr-FR" dirty="0" smtClean="0"/>
              <a:t>-un concours blanc en novembre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47681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467544" y="692696"/>
            <a:ext cx="8229600" cy="4525963"/>
          </a:xfrm>
        </p:spPr>
        <p:txBody>
          <a:bodyPr>
            <a:normAutofit/>
          </a:bodyPr>
          <a:lstStyle/>
          <a:p>
            <a:r>
              <a:rPr lang="fr-FR" b="1" u="sng" dirty="0" smtClean="0">
                <a:solidFill>
                  <a:srgbClr val="FF0000"/>
                </a:solidFill>
              </a:rPr>
              <a:t>Semestre 2 =&gt; de janvier à juin</a:t>
            </a:r>
          </a:p>
          <a:p>
            <a:pPr marL="0" indent="0">
              <a:buNone/>
            </a:pPr>
            <a:r>
              <a:rPr lang="fr-FR" dirty="0" smtClean="0"/>
              <a:t>-deux concours blancs (mars et juin)</a:t>
            </a:r>
          </a:p>
          <a:p>
            <a:pPr marL="0" indent="0">
              <a:buNone/>
            </a:pPr>
            <a:r>
              <a:rPr lang="fr-FR" dirty="0" smtClean="0"/>
              <a:t>-un relevé de notes début avril</a:t>
            </a:r>
          </a:p>
          <a:p>
            <a:pPr marL="0" indent="0">
              <a:buNone/>
            </a:pPr>
            <a:r>
              <a:rPr lang="fr-FR" dirty="0" smtClean="0"/>
              <a:t>-une séance de préparation aux entretiens (mai) axée sur la présentation</a:t>
            </a:r>
          </a:p>
          <a:p>
            <a:pPr marL="0" indent="0">
              <a:buNone/>
            </a:pPr>
            <a:r>
              <a:rPr lang="fr-FR" dirty="0" smtClean="0"/>
              <a:t>-un conseil de passage fin juin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357242" y="3187438"/>
            <a:ext cx="752962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C00000"/>
                </a:solidFill>
                <a:latin typeface="+mn-lt"/>
              </a:rPr>
              <a:t>Chaque concours blanc donne lieu à relevé </a:t>
            </a:r>
          </a:p>
          <a:p>
            <a:pPr algn="ctr"/>
            <a:r>
              <a:rPr lang="fr-FR" sz="2800" b="1" dirty="0" smtClean="0">
                <a:solidFill>
                  <a:srgbClr val="C00000"/>
                </a:solidFill>
                <a:latin typeface="+mn-lt"/>
              </a:rPr>
              <a:t>spécifique </a:t>
            </a:r>
          </a:p>
          <a:p>
            <a:pPr algn="ctr"/>
            <a:r>
              <a:rPr lang="fr-FR" sz="2800" b="1" dirty="0" smtClean="0">
                <a:solidFill>
                  <a:srgbClr val="C00000"/>
                </a:solidFill>
                <a:latin typeface="+mn-lt"/>
              </a:rPr>
              <a:t>et moyennes pondérées </a:t>
            </a:r>
          </a:p>
          <a:p>
            <a:pPr algn="ctr"/>
            <a:r>
              <a:rPr lang="fr-FR" sz="2800" b="1" dirty="0" smtClean="0">
                <a:solidFill>
                  <a:srgbClr val="C00000"/>
                </a:solidFill>
                <a:latin typeface="+mn-lt"/>
              </a:rPr>
              <a:t>selon les coefficients des Ecoles</a:t>
            </a:r>
            <a:endParaRPr lang="fr-FR" sz="28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331640" y="5301208"/>
            <a:ext cx="55119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  <a:latin typeface="+mn-lt"/>
              </a:rPr>
              <a:t>Consultation des résultats via Ecole directe</a:t>
            </a:r>
            <a:endParaRPr lang="fr-FR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7583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203848" y="411241"/>
            <a:ext cx="2880320" cy="1323439"/>
          </a:xfrm>
          <a:prstGeom prst="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4000" b="1" dirty="0" smtClean="0"/>
              <a:t>Les Khôlles</a:t>
            </a:r>
            <a:endParaRPr lang="fr-FR" sz="4000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539552" y="1734680"/>
            <a:ext cx="69967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latin typeface="+mn-lt"/>
              </a:rPr>
              <a:t>-Deux khôlles par semaine à partir de mi-septembre</a:t>
            </a:r>
          </a:p>
          <a:p>
            <a:r>
              <a:rPr lang="fr-FR" b="1" dirty="0" smtClean="0">
                <a:solidFill>
                  <a:srgbClr val="FF0000"/>
                </a:solidFill>
                <a:latin typeface="+mn-lt"/>
              </a:rPr>
              <a:t>-Durée 20 minutes (+20 minutes de préparation) </a:t>
            </a:r>
          </a:p>
          <a:p>
            <a:r>
              <a:rPr lang="fr-FR" b="1" dirty="0" smtClean="0">
                <a:solidFill>
                  <a:srgbClr val="FF0000"/>
                </a:solidFill>
                <a:latin typeface="+mn-lt"/>
              </a:rPr>
              <a:t> sauf Mathématiques 1H00</a:t>
            </a:r>
            <a:endParaRPr lang="fr-FR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57159" y="3094393"/>
            <a:ext cx="72378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+mn-lt"/>
              </a:rPr>
              <a:t>-Khôlloscope établi sur l’année. Etudiants répartis </a:t>
            </a:r>
          </a:p>
          <a:p>
            <a:r>
              <a:rPr lang="fr-FR" dirty="0" smtClean="0">
                <a:latin typeface="+mn-lt"/>
              </a:rPr>
              <a:t>par groupe de 3</a:t>
            </a:r>
            <a:endParaRPr lang="fr-FR" dirty="0">
              <a:latin typeface="+mn-lt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69164" y="3879223"/>
            <a:ext cx="64356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+mn-lt"/>
              </a:rPr>
              <a:t>-septembre-novembre : assurer la transition entre</a:t>
            </a:r>
          </a:p>
          <a:p>
            <a:r>
              <a:rPr lang="fr-FR" dirty="0" smtClean="0">
                <a:latin typeface="+mn-lt"/>
              </a:rPr>
              <a:t> le lycée et la CPGE</a:t>
            </a:r>
            <a:endParaRPr lang="fr-FR" dirty="0">
              <a:latin typeface="+mn-lt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71380" y="4768284"/>
            <a:ext cx="24680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+mn-lt"/>
              </a:rPr>
              <a:t>-étudiants évalués</a:t>
            </a:r>
            <a:endParaRPr lang="fr-FR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4572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82133" y="188640"/>
            <a:ext cx="7704667" cy="1981200"/>
          </a:xfrm>
        </p:spPr>
        <p:txBody>
          <a:bodyPr/>
          <a:lstStyle/>
          <a:p>
            <a:r>
              <a:rPr lang="fr-FR" dirty="0" smtClean="0"/>
              <a:t>Préparation </a:t>
            </a:r>
            <a:r>
              <a:rPr lang="fr-FR" smtClean="0"/>
              <a:t>aux entretiens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82133" y="980728"/>
            <a:ext cx="7704667" cy="3332816"/>
          </a:xfrm>
        </p:spPr>
        <p:txBody>
          <a:bodyPr/>
          <a:lstStyle/>
          <a:p>
            <a:r>
              <a:rPr lang="fr-FR" dirty="0" smtClean="0"/>
              <a:t>Coaching personnalisé via des entretiens de 45 minutes</a:t>
            </a:r>
          </a:p>
          <a:p>
            <a:r>
              <a:rPr lang="fr-FR" dirty="0" smtClean="0"/>
              <a:t>Séances de préparation à l’actualité par quinzaine</a:t>
            </a:r>
          </a:p>
          <a:p>
            <a:r>
              <a:rPr lang="fr-FR" dirty="0" smtClean="0"/>
              <a:t>Ouverture culturelle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466" y="3230852"/>
            <a:ext cx="2642779" cy="198208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3230852"/>
            <a:ext cx="2642778" cy="198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48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906397" y="620688"/>
            <a:ext cx="7677102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66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Comment intégrer </a:t>
            </a:r>
          </a:p>
          <a:p>
            <a:pPr algn="ctr"/>
            <a:r>
              <a:rPr lang="fr-FR" sz="66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la</a:t>
            </a:r>
          </a:p>
          <a:p>
            <a:pPr algn="ctr"/>
            <a:r>
              <a:rPr lang="fr-FR" sz="66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prépa Saint Paul ?</a:t>
            </a:r>
            <a:endParaRPr lang="fr-FR" sz="6600" b="1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026" name="Picture 2" descr="C:\Users\pdallenne\Desktop\Photos plaquette\DSC015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845" y="4077072"/>
            <a:ext cx="3550205" cy="199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898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683568" y="1628800"/>
            <a:ext cx="6854762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-Recherche de profils équilibrés</a:t>
            </a:r>
          </a:p>
          <a:p>
            <a:r>
              <a:rPr lang="fr-FR" sz="3200" b="1" i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-du potentiel en mathématiques;</a:t>
            </a:r>
          </a:p>
          <a:p>
            <a:r>
              <a:rPr lang="fr-FR" sz="3200" b="1" i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-un bon niveau de langues;</a:t>
            </a:r>
          </a:p>
          <a:p>
            <a:r>
              <a:rPr lang="fr-FR" sz="3200" b="1" i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-des qualités de synthèse et </a:t>
            </a:r>
          </a:p>
          <a:p>
            <a:r>
              <a:rPr lang="fr-FR" sz="3200" b="1" i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d’expression écrite;</a:t>
            </a:r>
          </a:p>
          <a:p>
            <a:r>
              <a:rPr lang="fr-FR" sz="3200" b="1" i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-une bonne culture générale</a:t>
            </a:r>
          </a:p>
          <a:p>
            <a:r>
              <a:rPr lang="fr-FR" sz="3200" b="1" i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-une bonne curiosité intellectuelle</a:t>
            </a:r>
          </a:p>
          <a:p>
            <a:endParaRPr lang="fr-FR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8370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393015" y="1016439"/>
            <a:ext cx="7007046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b="1" dirty="0">
                <a:latin typeface="+mj-lt"/>
              </a:rPr>
              <a:t>Procédure </a:t>
            </a:r>
            <a:endParaRPr lang="fr-FR" b="1" dirty="0" smtClean="0">
              <a:latin typeface="+mj-lt"/>
            </a:endParaRPr>
          </a:p>
          <a:p>
            <a:r>
              <a:rPr lang="fr-FR" b="1" dirty="0" smtClean="0">
                <a:solidFill>
                  <a:srgbClr val="CC0000"/>
                </a:solidFill>
                <a:latin typeface="+mj-lt"/>
              </a:rPr>
              <a:t>-Procédure nationale / </a:t>
            </a:r>
            <a:r>
              <a:rPr lang="fr-FR" b="1" dirty="0" err="1" smtClean="0">
                <a:solidFill>
                  <a:srgbClr val="CC0000"/>
                </a:solidFill>
                <a:latin typeface="+mj-lt"/>
              </a:rPr>
              <a:t>Parcoursup</a:t>
            </a:r>
            <a:endParaRPr lang="fr-FR" b="1" dirty="0">
              <a:solidFill>
                <a:srgbClr val="CC0000"/>
              </a:solidFill>
              <a:latin typeface="+mj-lt"/>
            </a:endParaRPr>
          </a:p>
          <a:p>
            <a:r>
              <a:rPr lang="fr-FR" b="1" dirty="0" smtClean="0">
                <a:latin typeface="+mj-lt"/>
              </a:rPr>
              <a:t>-Sélection </a:t>
            </a:r>
            <a:r>
              <a:rPr lang="fr-FR" b="1" dirty="0">
                <a:latin typeface="+mj-lt"/>
              </a:rPr>
              <a:t>des </a:t>
            </a:r>
            <a:r>
              <a:rPr lang="fr-FR" b="1" dirty="0" smtClean="0">
                <a:latin typeface="+mj-lt"/>
              </a:rPr>
              <a:t>dossiers </a:t>
            </a:r>
            <a:r>
              <a:rPr lang="fr-FR" b="1" dirty="0">
                <a:latin typeface="+mj-lt"/>
              </a:rPr>
              <a:t>en </a:t>
            </a:r>
            <a:r>
              <a:rPr lang="fr-FR" b="1" dirty="0" smtClean="0">
                <a:latin typeface="+mj-lt"/>
              </a:rPr>
              <a:t>avril</a:t>
            </a:r>
            <a:endParaRPr lang="fr-FR" b="1" dirty="0">
              <a:latin typeface="+mj-lt"/>
            </a:endParaRPr>
          </a:p>
          <a:p>
            <a:r>
              <a:rPr lang="fr-FR" b="1" dirty="0">
                <a:latin typeface="+mj-lt"/>
              </a:rPr>
              <a:t>-Affectations rendues publiques </a:t>
            </a:r>
            <a:r>
              <a:rPr lang="fr-FR" b="1" dirty="0" smtClean="0">
                <a:latin typeface="+mj-lt"/>
              </a:rPr>
              <a:t>à partir de mai</a:t>
            </a:r>
          </a:p>
          <a:p>
            <a:r>
              <a:rPr lang="fr-FR" b="1" dirty="0" smtClean="0">
                <a:latin typeface="+mj-lt"/>
              </a:rPr>
              <a:t> (selon</a:t>
            </a:r>
            <a:r>
              <a:rPr lang="fr-FR" b="1" dirty="0">
                <a:latin typeface="+mj-lt"/>
              </a:rPr>
              <a:t> </a:t>
            </a:r>
            <a:r>
              <a:rPr lang="fr-FR" b="1" dirty="0" smtClean="0">
                <a:latin typeface="+mj-lt"/>
              </a:rPr>
              <a:t>les modalités de la nouvelle procédure)</a:t>
            </a:r>
          </a:p>
          <a:p>
            <a:endParaRPr lang="fr-FR" b="1" dirty="0">
              <a:latin typeface="+mj-lt"/>
            </a:endParaRPr>
          </a:p>
        </p:txBody>
      </p:sp>
      <p:sp>
        <p:nvSpPr>
          <p:cNvPr id="33795" name="Text Box 3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2819400" y="4653136"/>
            <a:ext cx="375218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CC0000"/>
                </a:solidFill>
                <a:latin typeface="+mj-lt"/>
              </a:rPr>
              <a:t>Site régulièrement actualisé</a:t>
            </a:r>
          </a:p>
          <a:p>
            <a:r>
              <a:rPr lang="fr-FR" b="1" dirty="0">
                <a:solidFill>
                  <a:srgbClr val="CC0000"/>
                </a:solidFill>
                <a:latin typeface="+mj-lt"/>
              </a:rPr>
              <a:t>www.prepasaintpaul-lille.fr</a:t>
            </a:r>
            <a:endParaRPr lang="fr-FR" sz="4400" dirty="0">
              <a:solidFill>
                <a:schemeClr val="tx2"/>
              </a:solidFill>
              <a:latin typeface="+mj-lt"/>
            </a:endParaRPr>
          </a:p>
          <a:p>
            <a:endParaRPr lang="fr-FR" b="1" dirty="0">
              <a:solidFill>
                <a:srgbClr val="CC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23528" y="2420888"/>
            <a:ext cx="68574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Immersion prévue le mercredi 9 mai 2017 pour les </a:t>
            </a:r>
          </a:p>
          <a:p>
            <a:r>
              <a:rPr lang="fr-FR" b="1" dirty="0" smtClean="0"/>
              <a:t>candidats reçus en entretien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7142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12738"/>
            <a:ext cx="7315200" cy="1311275"/>
          </a:xfrm>
        </p:spPr>
        <p:txBody>
          <a:bodyPr/>
          <a:lstStyle/>
          <a:p>
            <a:r>
              <a:rPr lang="fr-FR" altLang="fr-FR" sz="4000" dirty="0" smtClean="0"/>
              <a:t>Pour </a:t>
            </a:r>
            <a:r>
              <a:rPr lang="fr-FR" altLang="fr-FR" sz="4000" dirty="0"/>
              <a:t>apprendre l'excellence</a:t>
            </a:r>
          </a:p>
        </p:txBody>
      </p:sp>
      <p:sp>
        <p:nvSpPr>
          <p:cNvPr id="281603" name="Rectangle 3"/>
          <p:cNvSpPr>
            <a:spLocks noGrp="1" noChangeArrowheads="1"/>
          </p:cNvSpPr>
          <p:nvPr>
            <p:ph idx="1"/>
          </p:nvPr>
        </p:nvSpPr>
        <p:spPr>
          <a:xfrm>
            <a:off x="971600" y="1916832"/>
            <a:ext cx="7467600" cy="4419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fr-FR" altLang="fr-FR" dirty="0">
                <a:solidFill>
                  <a:schemeClr val="tx1">
                    <a:lumMod val="50000"/>
                  </a:schemeClr>
                </a:solidFill>
              </a:rPr>
              <a:t>Compétences intellectuelles : </a:t>
            </a:r>
          </a:p>
          <a:p>
            <a:pPr lvl="1">
              <a:lnSpc>
                <a:spcPct val="90000"/>
              </a:lnSpc>
            </a:pPr>
            <a:r>
              <a:rPr lang="fr-FR" altLang="fr-FR" sz="2400" dirty="0">
                <a:solidFill>
                  <a:schemeClr val="tx1">
                    <a:lumMod val="50000"/>
                  </a:schemeClr>
                </a:solidFill>
              </a:rPr>
              <a:t>une formation exigeante et passionnante</a:t>
            </a:r>
          </a:p>
          <a:p>
            <a:pPr>
              <a:lnSpc>
                <a:spcPct val="90000"/>
              </a:lnSpc>
            </a:pPr>
            <a:r>
              <a:rPr lang="fr-FR" altLang="fr-FR" dirty="0">
                <a:solidFill>
                  <a:schemeClr val="tx1">
                    <a:lumMod val="50000"/>
                  </a:schemeClr>
                </a:solidFill>
              </a:rPr>
              <a:t>Compétences techniques :</a:t>
            </a:r>
          </a:p>
          <a:p>
            <a:pPr lvl="1">
              <a:lnSpc>
                <a:spcPct val="90000"/>
              </a:lnSpc>
            </a:pPr>
            <a:r>
              <a:rPr lang="fr-FR" altLang="fr-FR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fr-FR" altLang="fr-FR" sz="2400" dirty="0">
                <a:solidFill>
                  <a:schemeClr val="tx1">
                    <a:lumMod val="50000"/>
                  </a:schemeClr>
                </a:solidFill>
              </a:rPr>
              <a:t>méthodologie, préparation à l'oral, entraînements…</a:t>
            </a:r>
          </a:p>
          <a:p>
            <a:pPr>
              <a:lnSpc>
                <a:spcPct val="90000"/>
              </a:lnSpc>
            </a:pPr>
            <a:r>
              <a:rPr lang="fr-FR" altLang="fr-FR" dirty="0">
                <a:solidFill>
                  <a:schemeClr val="tx1">
                    <a:lumMod val="50000"/>
                  </a:schemeClr>
                </a:solidFill>
              </a:rPr>
              <a:t>Compétences relationnelles :</a:t>
            </a:r>
          </a:p>
          <a:p>
            <a:pPr lvl="1">
              <a:lnSpc>
                <a:spcPct val="90000"/>
              </a:lnSpc>
            </a:pPr>
            <a:r>
              <a:rPr lang="fr-FR" altLang="fr-FR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fr-FR" altLang="fr-FR" sz="2400" dirty="0">
                <a:solidFill>
                  <a:schemeClr val="tx1">
                    <a:lumMod val="50000"/>
                  </a:schemeClr>
                </a:solidFill>
              </a:rPr>
              <a:t>un travail d'équipe pour une réussite individuelle</a:t>
            </a:r>
          </a:p>
        </p:txBody>
      </p:sp>
    </p:spTree>
    <p:extLst>
      <p:ext uri="{BB962C8B-B14F-4D97-AF65-F5344CB8AC3E}">
        <p14:creationId xmlns:p14="http://schemas.microsoft.com/office/powerpoint/2010/main" val="2896979552"/>
      </p:ext>
    </p:extLst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700808"/>
            <a:ext cx="7236296" cy="317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38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5" name="Rectangle 1027"/>
          <p:cNvSpPr>
            <a:spLocks noGrp="1" noChangeArrowheads="1"/>
          </p:cNvSpPr>
          <p:nvPr>
            <p:ph idx="1"/>
          </p:nvPr>
        </p:nvSpPr>
        <p:spPr>
          <a:xfrm>
            <a:off x="323528" y="980728"/>
            <a:ext cx="7164387" cy="4191000"/>
          </a:xfrm>
        </p:spPr>
        <p:txBody>
          <a:bodyPr>
            <a:normAutofit/>
          </a:bodyPr>
          <a:lstStyle/>
          <a:p>
            <a:r>
              <a:rPr lang="fr-FR" altLang="fr-FR" sz="2400" dirty="0">
                <a:solidFill>
                  <a:schemeClr val="tx1">
                    <a:lumMod val="50000"/>
                  </a:schemeClr>
                </a:solidFill>
              </a:rPr>
              <a:t>Le meilleur garant d’une insertion professionnelle et sociale de qualité</a:t>
            </a:r>
          </a:p>
          <a:p>
            <a:r>
              <a:rPr lang="fr-FR" altLang="fr-FR" sz="2400" dirty="0">
                <a:solidFill>
                  <a:schemeClr val="tx1">
                    <a:lumMod val="50000"/>
                  </a:schemeClr>
                </a:solidFill>
              </a:rPr>
              <a:t>Le temps de la réflexion et de la maturation d'un projet </a:t>
            </a:r>
            <a:r>
              <a:rPr lang="fr-FR" altLang="fr-FR" sz="2400" dirty="0" smtClean="0">
                <a:solidFill>
                  <a:schemeClr val="tx1">
                    <a:lumMod val="50000"/>
                  </a:schemeClr>
                </a:solidFill>
              </a:rPr>
              <a:t>ambitieux</a:t>
            </a:r>
            <a:r>
              <a:rPr lang="fr-FR" altLang="fr-FR" sz="20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endParaRPr lang="fr-FR" altLang="fr-FR" sz="2000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fr-FR" altLang="fr-FR" sz="2400" dirty="0">
                <a:solidFill>
                  <a:schemeClr val="tx1">
                    <a:lumMod val="50000"/>
                  </a:schemeClr>
                </a:solidFill>
              </a:rPr>
              <a:t>Le lieu d'acquisition des méthodes de travail indispensables</a:t>
            </a:r>
          </a:p>
          <a:p>
            <a:pPr algn="ctr">
              <a:buFont typeface="Wingdings" pitchFamily="2" charset="2"/>
              <a:buNone/>
            </a:pPr>
            <a:r>
              <a:rPr lang="fr-FR" altLang="fr-FR" sz="2800" dirty="0">
                <a:solidFill>
                  <a:schemeClr val="tx1">
                    <a:lumMod val="50000"/>
                  </a:schemeClr>
                </a:solidFill>
              </a:rPr>
              <a:t>Faire une CPGE, </a:t>
            </a:r>
            <a:br>
              <a:rPr lang="fr-FR" altLang="fr-FR" sz="2800" dirty="0">
                <a:solidFill>
                  <a:schemeClr val="tx1">
                    <a:lumMod val="50000"/>
                  </a:schemeClr>
                </a:solidFill>
              </a:rPr>
            </a:br>
            <a:r>
              <a:rPr lang="fr-FR" altLang="fr-FR" sz="2800" dirty="0">
                <a:solidFill>
                  <a:schemeClr val="tx1">
                    <a:lumMod val="50000"/>
                  </a:schemeClr>
                </a:solidFill>
              </a:rPr>
              <a:t>c’est devenu du simple bon sens!!</a:t>
            </a:r>
          </a:p>
          <a:p>
            <a:endParaRPr lang="fr-FR" altLang="fr-FR" sz="24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92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7315200" cy="701675"/>
          </a:xfrm>
        </p:spPr>
        <p:txBody>
          <a:bodyPr/>
          <a:lstStyle/>
          <a:p>
            <a:r>
              <a:rPr lang="fr-FR" altLang="fr-FR" sz="4000" i="1" dirty="0"/>
              <a:t>"C'est pas pour moi"</a:t>
            </a:r>
            <a:r>
              <a:rPr lang="fr-FR" altLang="fr-FR" sz="4000" dirty="0"/>
              <a:t>…</a:t>
            </a:r>
          </a:p>
        </p:txBody>
      </p:sp>
      <p:sp>
        <p:nvSpPr>
          <p:cNvPr id="287747" name="Rectangle 3"/>
          <p:cNvSpPr>
            <a:spLocks noGrp="1" noChangeArrowheads="1"/>
          </p:cNvSpPr>
          <p:nvPr>
            <p:ph idx="1"/>
          </p:nvPr>
        </p:nvSpPr>
        <p:spPr>
          <a:xfrm>
            <a:off x="342106" y="1340768"/>
            <a:ext cx="7697788" cy="419100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90000"/>
              </a:lnSpc>
            </a:pPr>
            <a:r>
              <a:rPr lang="fr-FR" altLang="fr-FR" sz="2800" dirty="0">
                <a:solidFill>
                  <a:schemeClr val="tx1">
                    <a:lumMod val="50000"/>
                  </a:schemeClr>
                </a:solidFill>
              </a:rPr>
              <a:t>Les idées reçues</a:t>
            </a:r>
          </a:p>
          <a:p>
            <a:pPr lvl="1">
              <a:lnSpc>
                <a:spcPct val="90000"/>
              </a:lnSpc>
            </a:pPr>
            <a:r>
              <a:rPr lang="fr-FR" altLang="fr-FR" sz="2400" dirty="0">
                <a:solidFill>
                  <a:schemeClr val="tx1">
                    <a:lumMod val="50000"/>
                  </a:schemeClr>
                </a:solidFill>
              </a:rPr>
              <a:t>"C'est inaccessible"</a:t>
            </a:r>
          </a:p>
          <a:p>
            <a:pPr marL="914400" lvl="2" indent="0">
              <a:lnSpc>
                <a:spcPct val="90000"/>
              </a:lnSpc>
              <a:buNone/>
            </a:pPr>
            <a:r>
              <a:rPr lang="fr-FR" altLang="fr-FR" sz="2000" dirty="0" smtClean="0">
                <a:solidFill>
                  <a:schemeClr val="tx1">
                    <a:lumMod val="50000"/>
                  </a:schemeClr>
                </a:solidFill>
              </a:rPr>
              <a:t>+ 25% de boursiers, possibilités de financement des études, certains prépas ne remplissent pas</a:t>
            </a:r>
            <a:endParaRPr lang="fr-FR" altLang="fr-FR" sz="2000" dirty="0">
              <a:solidFill>
                <a:schemeClr val="tx1">
                  <a:lumMod val="50000"/>
                </a:schemeClr>
              </a:solidFill>
            </a:endParaRPr>
          </a:p>
          <a:p>
            <a:pPr lvl="1">
              <a:lnSpc>
                <a:spcPct val="90000"/>
              </a:lnSpc>
            </a:pPr>
            <a:r>
              <a:rPr lang="fr-FR" altLang="fr-FR" sz="2400" dirty="0">
                <a:solidFill>
                  <a:schemeClr val="tx1">
                    <a:lumMod val="50000"/>
                  </a:schemeClr>
                </a:solidFill>
              </a:rPr>
              <a:t>"C'est le bagne"</a:t>
            </a:r>
          </a:p>
          <a:p>
            <a:pPr lvl="2">
              <a:lnSpc>
                <a:spcPct val="90000"/>
              </a:lnSpc>
            </a:pPr>
            <a:r>
              <a:rPr lang="fr-FR" altLang="fr-FR" sz="2000" dirty="0">
                <a:solidFill>
                  <a:schemeClr val="tx1">
                    <a:lumMod val="50000"/>
                  </a:schemeClr>
                </a:solidFill>
              </a:rPr>
              <a:t>Demandez aux </a:t>
            </a:r>
            <a:r>
              <a:rPr lang="fr-FR" altLang="fr-FR" sz="2000" dirty="0" smtClean="0">
                <a:solidFill>
                  <a:schemeClr val="tx1">
                    <a:lumMod val="50000"/>
                  </a:schemeClr>
                </a:solidFill>
              </a:rPr>
              <a:t>anciens. Nostalgie de la prépa, proximité avec les professeurs, solidarité entre les préparationnaires</a:t>
            </a:r>
            <a:endParaRPr lang="fr-FR" altLang="fr-FR" sz="2000" dirty="0">
              <a:solidFill>
                <a:schemeClr val="tx1">
                  <a:lumMod val="50000"/>
                </a:schemeClr>
              </a:solidFill>
            </a:endParaRPr>
          </a:p>
          <a:p>
            <a:pPr lvl="1">
              <a:lnSpc>
                <a:spcPct val="90000"/>
              </a:lnSpc>
            </a:pPr>
            <a:r>
              <a:rPr lang="fr-FR" altLang="fr-FR" sz="2400" dirty="0">
                <a:solidFill>
                  <a:schemeClr val="tx1">
                    <a:lumMod val="50000"/>
                  </a:schemeClr>
                </a:solidFill>
              </a:rPr>
              <a:t>"C'est l'hécatombe"</a:t>
            </a:r>
          </a:p>
          <a:p>
            <a:pPr lvl="2">
              <a:lnSpc>
                <a:spcPct val="90000"/>
              </a:lnSpc>
            </a:pPr>
            <a:r>
              <a:rPr lang="fr-FR" altLang="fr-FR" sz="2000" dirty="0" smtClean="0">
                <a:solidFill>
                  <a:schemeClr val="tx1">
                    <a:lumMod val="50000"/>
                  </a:schemeClr>
                </a:solidFill>
              </a:rPr>
              <a:t>Des concours de répartition</a:t>
            </a:r>
            <a:endParaRPr lang="fr-FR" altLang="fr-FR" sz="2000" dirty="0">
              <a:solidFill>
                <a:schemeClr val="tx1">
                  <a:lumMod val="50000"/>
                </a:schemeClr>
              </a:solidFill>
            </a:endParaRPr>
          </a:p>
          <a:p>
            <a:pPr lvl="2">
              <a:lnSpc>
                <a:spcPct val="90000"/>
              </a:lnSpc>
            </a:pPr>
            <a:r>
              <a:rPr lang="fr-FR" altLang="fr-FR" sz="2000" dirty="0" smtClean="0">
                <a:solidFill>
                  <a:schemeClr val="tx1">
                    <a:lumMod val="50000"/>
                  </a:schemeClr>
                </a:solidFill>
              </a:rPr>
              <a:t>Nombre d’affectés/nombre de places = 96%</a:t>
            </a:r>
            <a:endParaRPr lang="fr-FR" altLang="fr-FR" sz="2000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fr-FR" altLang="fr-FR" sz="2800" dirty="0">
                <a:solidFill>
                  <a:schemeClr val="tx1">
                    <a:lumMod val="50000"/>
                  </a:schemeClr>
                </a:solidFill>
              </a:rPr>
              <a:t>Les qualités requises</a:t>
            </a:r>
          </a:p>
          <a:p>
            <a:pPr lvl="1">
              <a:lnSpc>
                <a:spcPct val="90000"/>
              </a:lnSpc>
            </a:pPr>
            <a:r>
              <a:rPr lang="fr-FR" altLang="fr-FR" sz="2400" dirty="0">
                <a:solidFill>
                  <a:schemeClr val="tx1">
                    <a:lumMod val="50000"/>
                  </a:schemeClr>
                </a:solidFill>
              </a:rPr>
              <a:t>Un travail sérieux et régulier</a:t>
            </a:r>
          </a:p>
          <a:p>
            <a:pPr lvl="1">
              <a:lnSpc>
                <a:spcPct val="90000"/>
              </a:lnSpc>
            </a:pPr>
            <a:r>
              <a:rPr lang="fr-FR" altLang="fr-FR" sz="2400" dirty="0">
                <a:solidFill>
                  <a:schemeClr val="tx1">
                    <a:lumMod val="50000"/>
                  </a:schemeClr>
                </a:solidFill>
              </a:rPr>
              <a:t>Un niveau correct</a:t>
            </a:r>
          </a:p>
          <a:p>
            <a:pPr lvl="1">
              <a:lnSpc>
                <a:spcPct val="90000"/>
              </a:lnSpc>
            </a:pPr>
            <a:r>
              <a:rPr lang="fr-FR" altLang="fr-FR" sz="2400" dirty="0">
                <a:solidFill>
                  <a:schemeClr val="tx1">
                    <a:lumMod val="50000"/>
                  </a:schemeClr>
                </a:solidFill>
              </a:rPr>
              <a:t>Une ambition intellectuelle et professionnelle</a:t>
            </a:r>
          </a:p>
          <a:p>
            <a:pPr lvl="1">
              <a:lnSpc>
                <a:spcPct val="90000"/>
              </a:lnSpc>
            </a:pPr>
            <a:endParaRPr lang="fr-FR" altLang="fr-FR" sz="24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95778"/>
      </p:ext>
    </p:extLst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330037"/>
            <a:ext cx="5976664" cy="602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043608" y="764704"/>
            <a:ext cx="61558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latin typeface="+mj-lt"/>
              </a:rPr>
              <a:t>Une prépa  économique et commerciale :</a:t>
            </a:r>
          </a:p>
          <a:p>
            <a:r>
              <a:rPr lang="fr-FR" b="1" dirty="0" smtClean="0">
                <a:latin typeface="+mj-lt"/>
              </a:rPr>
              <a:t>Un choix judicieux pour intégrer</a:t>
            </a:r>
          </a:p>
          <a:p>
            <a:r>
              <a:rPr lang="fr-FR" b="1" dirty="0" smtClean="0">
                <a:latin typeface="+mj-lt"/>
              </a:rPr>
              <a:t> une Ecole de Management</a:t>
            </a:r>
            <a:endParaRPr lang="fr-FR" b="1" dirty="0">
              <a:latin typeface="+mj-lt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817278" y="2276872"/>
            <a:ext cx="46085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+mn-lt"/>
              </a:rPr>
              <a:t>Des débouchés assurés :</a:t>
            </a:r>
          </a:p>
          <a:p>
            <a:r>
              <a:rPr lang="fr-FR" b="1" dirty="0" smtClean="0">
                <a:latin typeface="+mn-lt"/>
              </a:rPr>
              <a:t>-Audit, contrôle de gestion;</a:t>
            </a:r>
          </a:p>
          <a:p>
            <a:r>
              <a:rPr lang="fr-FR" b="1" dirty="0" smtClean="0">
                <a:latin typeface="+mn-lt"/>
              </a:rPr>
              <a:t>-Finance de marché, finance d’entreprise</a:t>
            </a:r>
          </a:p>
          <a:p>
            <a:r>
              <a:rPr lang="fr-FR" b="1" dirty="0" smtClean="0">
                <a:latin typeface="+mn-lt"/>
              </a:rPr>
              <a:t>-Consulting</a:t>
            </a:r>
          </a:p>
          <a:p>
            <a:r>
              <a:rPr lang="fr-FR" b="1" dirty="0" smtClean="0">
                <a:latin typeface="+mn-lt"/>
              </a:rPr>
              <a:t>-Stratégie</a:t>
            </a:r>
          </a:p>
          <a:p>
            <a:r>
              <a:rPr lang="fr-FR" b="1" dirty="0" smtClean="0">
                <a:latin typeface="+mn-lt"/>
              </a:rPr>
              <a:t>-Ressources humaines</a:t>
            </a:r>
          </a:p>
          <a:p>
            <a:r>
              <a:rPr lang="fr-FR" b="1" dirty="0" smtClean="0">
                <a:latin typeface="+mn-lt"/>
              </a:rPr>
              <a:t>-Fusions-acquisitions</a:t>
            </a:r>
          </a:p>
          <a:p>
            <a:r>
              <a:rPr lang="fr-FR" b="1" dirty="0" smtClean="0">
                <a:latin typeface="+mn-lt"/>
              </a:rPr>
              <a:t>-Marketing…..</a:t>
            </a:r>
            <a:endParaRPr lang="fr-FR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86817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56205" y="1196752"/>
            <a:ext cx="5631605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fr-FR" sz="8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j-lt"/>
              </a:rPr>
              <a:t>Comment</a:t>
            </a:r>
          </a:p>
          <a:p>
            <a:pPr algn="ctr"/>
            <a:r>
              <a:rPr lang="fr-FR" sz="8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j-lt"/>
              </a:rPr>
              <a:t>Choisir</a:t>
            </a:r>
          </a:p>
          <a:p>
            <a:pPr algn="ctr"/>
            <a:r>
              <a:rPr lang="fr-FR" sz="8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j-lt"/>
              </a:rPr>
              <a:t>Son Ecole ?</a:t>
            </a:r>
            <a:endParaRPr lang="fr-FR" sz="8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2107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83568" y="908720"/>
            <a:ext cx="2792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u="sng" dirty="0" smtClean="0"/>
              <a:t>Classement SIGEM</a:t>
            </a:r>
            <a:endParaRPr lang="fr-FR" b="1" u="sng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70385"/>
            <a:ext cx="8532440" cy="2038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3761307"/>
            <a:ext cx="4764078" cy="241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07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te">
  <a:themeElements>
    <a:clrScheme name="Facett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te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2122</TotalTime>
  <Words>941</Words>
  <Application>Microsoft Office PowerPoint</Application>
  <PresentationFormat>Affichage à l'écran (4:3)</PresentationFormat>
  <Paragraphs>297</Paragraphs>
  <Slides>30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1" baseType="lpstr">
      <vt:lpstr>Facette</vt:lpstr>
      <vt:lpstr>Présentation PowerPoint</vt:lpstr>
      <vt:lpstr>Présentation PowerPoint</vt:lpstr>
      <vt:lpstr>Pour apprendre l'excellence</vt:lpstr>
      <vt:lpstr>Présentation PowerPoint</vt:lpstr>
      <vt:lpstr>"C'est pas pour moi"…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Les 4 R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Balisage de l’année</vt:lpstr>
      <vt:lpstr>Présentation PowerPoint</vt:lpstr>
      <vt:lpstr>Présentation PowerPoint</vt:lpstr>
      <vt:lpstr>Préparation aux entretiens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Pierre Dallenne</dc:creator>
  <cp:lastModifiedBy>pdallenne</cp:lastModifiedBy>
  <cp:revision>101</cp:revision>
  <dcterms:created xsi:type="dcterms:W3CDTF">2008-12-05T14:03:27Z</dcterms:created>
  <dcterms:modified xsi:type="dcterms:W3CDTF">2018-01-23T07:51:02Z</dcterms:modified>
</cp:coreProperties>
</file>