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6"/>
  </p:notesMasterIdLst>
  <p:sldIdLst>
    <p:sldId id="452" r:id="rId2"/>
    <p:sldId id="356" r:id="rId3"/>
    <p:sldId id="353" r:id="rId4"/>
    <p:sldId id="415" r:id="rId5"/>
    <p:sldId id="367" r:id="rId6"/>
    <p:sldId id="416" r:id="rId7"/>
    <p:sldId id="417" r:id="rId8"/>
    <p:sldId id="370" r:id="rId9"/>
    <p:sldId id="355" r:id="rId10"/>
    <p:sldId id="380" r:id="rId11"/>
    <p:sldId id="276" r:id="rId12"/>
    <p:sldId id="277" r:id="rId13"/>
    <p:sldId id="268" r:id="rId14"/>
    <p:sldId id="269" r:id="rId15"/>
    <p:sldId id="439" r:id="rId16"/>
    <p:sldId id="258" r:id="rId17"/>
    <p:sldId id="440" r:id="rId18"/>
    <p:sldId id="369" r:id="rId19"/>
    <p:sldId id="454" r:id="rId20"/>
    <p:sldId id="455" r:id="rId21"/>
    <p:sldId id="360" r:id="rId22"/>
    <p:sldId id="351" r:id="rId23"/>
    <p:sldId id="435" r:id="rId24"/>
    <p:sldId id="363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99"/>
    <a:srgbClr val="33CCFF"/>
    <a:srgbClr val="FF7C80"/>
    <a:srgbClr val="FF99FF"/>
    <a:srgbClr val="00FF00"/>
    <a:srgbClr val="0000CC"/>
    <a:srgbClr val="9933FF"/>
    <a:srgbClr val="66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0930"/>
  </p:normalViewPr>
  <p:slideViewPr>
    <p:cSldViewPr>
      <p:cViewPr varScale="1">
        <p:scale>
          <a:sx n="51" d="100"/>
          <a:sy n="51" d="100"/>
        </p:scale>
        <p:origin x="7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23A6-A777-4C28-9045-9E9BF0BCF338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3A53-3A11-43FD-B94E-E0C341390A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02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F3A53-3A11-43FD-B94E-E0C341390A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85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7140D25-F9C4-4BCA-A9CE-14ED118784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0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4C0DD66-11C5-4FEC-A9BD-19825A14E5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26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4C0DD66-11C5-4FEC-A9BD-19825A14E5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6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4C0DD66-11C5-4FEC-A9BD-19825A14E5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4C0DD66-11C5-4FEC-A9BD-19825A14E5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02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4C0DD66-11C5-4FEC-A9BD-19825A14E5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5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5E83E-6BB6-4646-96FC-363499D17B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3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32371-5DB4-4424-B120-5EB73EE832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65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6CA8F-36A7-400E-980B-B3FAB4F960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0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D4F0460-17AD-4735-A626-129EF87560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4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4324EDC-A039-4570-9644-DE465B96F21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5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ADAECEA-054A-4954-8658-7597903DF9E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87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8367F-E44B-4BEA-9388-46B87C05F6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59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7CEFC-A196-48AE-BD50-6DFCEABE52D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6C52-D7D4-4258-AFA7-9FC8495389F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59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841481E-CF99-428E-8B19-705A87275E3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02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4C0DD66-11C5-4FEC-A9BD-19825A14E5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39"/>
            <a:ext cx="1440160" cy="16633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39"/>
            <a:ext cx="3168352" cy="6610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4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623193"/>
            <a:ext cx="7437512" cy="1143000"/>
          </a:xfr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i="1" dirty="0">
                <a:solidFill>
                  <a:srgbClr val="FF0000"/>
                </a:solidFill>
              </a:rPr>
              <a:t>Les 4 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916832"/>
            <a:ext cx="7467600" cy="4419600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Rigueur</a:t>
            </a:r>
            <a:r>
              <a:rPr lang="fr-FR" b="1" dirty="0"/>
              <a:t> : priorité aux méthodes optimales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Régularité</a:t>
            </a:r>
            <a:r>
              <a:rPr lang="fr-FR" b="1" dirty="0"/>
              <a:t> : priorité à la régularité des performances dans TOUTES les disciplines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Relations</a:t>
            </a:r>
            <a:r>
              <a:rPr lang="fr-FR" b="1" dirty="0"/>
              <a:t> : priorité à un enseignement de proximité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Réussite </a:t>
            </a:r>
            <a:r>
              <a:rPr lang="fr-FR" b="1" dirty="0"/>
              <a:t>: priorité à l’efficacité, à votre réussite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94489" y="4509120"/>
            <a:ext cx="7234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Une passion commune, une ambition partagée</a:t>
            </a:r>
          </a:p>
        </p:txBody>
      </p:sp>
    </p:spTree>
    <p:extLst>
      <p:ext uri="{BB962C8B-B14F-4D97-AF65-F5344CB8AC3E}">
        <p14:creationId xmlns:p14="http://schemas.microsoft.com/office/powerpoint/2010/main" val="10177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7387146" cy="4724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A8D416-8D3F-6B45-A623-2BE5B4C2D1E0}"/>
              </a:ext>
            </a:extLst>
          </p:cNvPr>
          <p:cNvSpPr txBox="1"/>
          <p:nvPr/>
        </p:nvSpPr>
        <p:spPr>
          <a:xfrm>
            <a:off x="1547664" y="692696"/>
            <a:ext cx="263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locaux adaptés</a:t>
            </a:r>
          </a:p>
        </p:txBody>
      </p:sp>
    </p:spTree>
    <p:extLst>
      <p:ext uri="{BB962C8B-B14F-4D97-AF65-F5344CB8AC3E}">
        <p14:creationId xmlns:p14="http://schemas.microsoft.com/office/powerpoint/2010/main" val="22027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21" y="359107"/>
            <a:ext cx="7544744" cy="28556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222" y="3214769"/>
            <a:ext cx="3765843" cy="28243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0123" y="3214768"/>
            <a:ext cx="3765842" cy="28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"/>
          <p:cNvSpPr/>
          <p:nvPr/>
        </p:nvSpPr>
        <p:spPr>
          <a:xfrm>
            <a:off x="181303" y="3759594"/>
            <a:ext cx="3668015" cy="63130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0" name="Rectangle"/>
          <p:cNvSpPr/>
          <p:nvPr/>
        </p:nvSpPr>
        <p:spPr>
          <a:xfrm>
            <a:off x="181303" y="2771836"/>
            <a:ext cx="3668015" cy="63130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1" name="Rectangle"/>
          <p:cNvSpPr/>
          <p:nvPr/>
        </p:nvSpPr>
        <p:spPr>
          <a:xfrm>
            <a:off x="235374" y="4753111"/>
            <a:ext cx="3668015" cy="63130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2" name="Quelles spécialités au lycée pour candidater en CPGE commerciales ECG ?"/>
          <p:cNvSpPr txBox="1"/>
          <p:nvPr/>
        </p:nvSpPr>
        <p:spPr>
          <a:xfrm>
            <a:off x="178703" y="55905"/>
            <a:ext cx="8867236" cy="375167"/>
          </a:xfrm>
          <a:prstGeom prst="rect">
            <a:avLst/>
          </a:prstGeom>
          <a:ln w="12700">
            <a:miter lim="400000"/>
          </a:ln>
          <a:effectLst>
            <a:outerShdw blurRad="38100" dist="25400" dir="3600000" rotWithShape="0">
              <a:srgbClr val="000000">
                <a:alpha val="2465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969"/>
              <a:t>Quelles spécialités au lycée pour candidater en CPGE commerciales ECG ?</a:t>
            </a:r>
          </a:p>
        </p:txBody>
      </p:sp>
      <p:sp>
        <p:nvSpPr>
          <p:cNvPr id="243" name="Qui peut postuler ?"/>
          <p:cNvSpPr txBox="1"/>
          <p:nvPr/>
        </p:nvSpPr>
        <p:spPr>
          <a:xfrm>
            <a:off x="149788" y="603320"/>
            <a:ext cx="2374048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969" dirty="0"/>
              <a:t>Qui </a:t>
            </a:r>
            <a:r>
              <a:rPr sz="1969" dirty="0" err="1"/>
              <a:t>peut</a:t>
            </a:r>
            <a:r>
              <a:rPr sz="1969" dirty="0"/>
              <a:t> </a:t>
            </a:r>
            <a:r>
              <a:rPr sz="1969" dirty="0" err="1"/>
              <a:t>postuler</a:t>
            </a:r>
            <a:r>
              <a:rPr sz="1969" dirty="0"/>
              <a:t> ?</a:t>
            </a:r>
          </a:p>
        </p:txBody>
      </p:sp>
      <p:sp>
        <p:nvSpPr>
          <p:cNvPr id="244" name="Obligation d’avoir fait spécialité Mathématiques en 1ère"/>
          <p:cNvSpPr txBox="1"/>
          <p:nvPr/>
        </p:nvSpPr>
        <p:spPr>
          <a:xfrm>
            <a:off x="1086393" y="1051656"/>
            <a:ext cx="5071518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/>
              <a:t>Obligation d’avoir fait spécialité Mathématiques en 1ère</a:t>
            </a:r>
          </a:p>
        </p:txBody>
      </p:sp>
      <p:sp>
        <p:nvSpPr>
          <p:cNvPr id="245" name="Obligation d’avoir conservé des Mathématiques en Tle (spé ou option)"/>
          <p:cNvSpPr txBox="1"/>
          <p:nvPr/>
        </p:nvSpPr>
        <p:spPr>
          <a:xfrm>
            <a:off x="889445" y="1398659"/>
            <a:ext cx="6349495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/>
              <a:t>Obligation d’avoir conservé des Mathématiques en Tle (spé ou option)</a:t>
            </a:r>
          </a:p>
        </p:txBody>
      </p:sp>
      <p:sp>
        <p:nvSpPr>
          <p:cNvPr id="246" name="Option Mathématiques Complémentaires"/>
          <p:cNvSpPr txBox="1"/>
          <p:nvPr/>
        </p:nvSpPr>
        <p:spPr>
          <a:xfrm>
            <a:off x="318415" y="4876415"/>
            <a:ext cx="3393790" cy="288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 dirty="0"/>
              <a:t>Option </a:t>
            </a:r>
            <a:r>
              <a:rPr sz="1406" dirty="0" err="1"/>
              <a:t>Mathématiques</a:t>
            </a:r>
            <a:r>
              <a:rPr sz="1406" dirty="0"/>
              <a:t> </a:t>
            </a:r>
            <a:r>
              <a:rPr sz="1406" dirty="0" err="1"/>
              <a:t>Complémentaires</a:t>
            </a:r>
            <a:endParaRPr sz="1406" dirty="0"/>
          </a:p>
        </p:txBody>
      </p:sp>
      <p:sp>
        <p:nvSpPr>
          <p:cNvPr id="247" name="Spécialité Mathématiques"/>
          <p:cNvSpPr txBox="1"/>
          <p:nvPr/>
        </p:nvSpPr>
        <p:spPr>
          <a:xfrm>
            <a:off x="729691" y="2797497"/>
            <a:ext cx="2221696" cy="28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/>
              <a:t>Spécialité Mathématiques</a:t>
            </a:r>
          </a:p>
        </p:txBody>
      </p:sp>
      <p:sp>
        <p:nvSpPr>
          <p:cNvPr id="248" name="Option Mathématiques expertes"/>
          <p:cNvSpPr txBox="1"/>
          <p:nvPr/>
        </p:nvSpPr>
        <p:spPr>
          <a:xfrm>
            <a:off x="712983" y="3033639"/>
            <a:ext cx="2791948" cy="28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 dirty="0"/>
              <a:t>Option </a:t>
            </a:r>
            <a:r>
              <a:rPr sz="1406" dirty="0" err="1"/>
              <a:t>Mathématiques</a:t>
            </a:r>
            <a:r>
              <a:rPr sz="1406" dirty="0"/>
              <a:t> </a:t>
            </a:r>
            <a:r>
              <a:rPr sz="1406" dirty="0" err="1"/>
              <a:t>expertes</a:t>
            </a:r>
            <a:endParaRPr sz="1406" dirty="0"/>
          </a:p>
        </p:txBody>
      </p:sp>
      <p:sp>
        <p:nvSpPr>
          <p:cNvPr id="249" name="Spécialité Mathématiques"/>
          <p:cNvSpPr txBox="1"/>
          <p:nvPr/>
        </p:nvSpPr>
        <p:spPr>
          <a:xfrm>
            <a:off x="818988" y="3888976"/>
            <a:ext cx="2221696" cy="28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/>
              <a:t>Spécialité Mathématiques</a:t>
            </a:r>
          </a:p>
        </p:txBody>
      </p:sp>
      <p:sp>
        <p:nvSpPr>
          <p:cNvPr id="250" name="Si ces deux conditions sont vérifiées, l’élève peut candidater à TOUS les parcours proposés"/>
          <p:cNvSpPr txBox="1"/>
          <p:nvPr/>
        </p:nvSpPr>
        <p:spPr>
          <a:xfrm>
            <a:off x="438211" y="1766171"/>
            <a:ext cx="8182561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547" dirty="0"/>
              <a:t>Si </a:t>
            </a:r>
            <a:r>
              <a:rPr sz="1547" dirty="0" err="1"/>
              <a:t>ces</a:t>
            </a:r>
            <a:r>
              <a:rPr sz="1547" dirty="0"/>
              <a:t> </a:t>
            </a:r>
            <a:r>
              <a:rPr sz="1547" dirty="0" err="1"/>
              <a:t>deux</a:t>
            </a:r>
            <a:r>
              <a:rPr sz="1547" dirty="0"/>
              <a:t> conditions </a:t>
            </a:r>
            <a:r>
              <a:rPr sz="1547" dirty="0" err="1"/>
              <a:t>sont</a:t>
            </a:r>
            <a:r>
              <a:rPr sz="1547" dirty="0"/>
              <a:t> </a:t>
            </a:r>
            <a:r>
              <a:rPr sz="1547" dirty="0" err="1"/>
              <a:t>vérifiées</a:t>
            </a:r>
            <a:r>
              <a:rPr sz="1547" dirty="0"/>
              <a:t>, </a:t>
            </a:r>
            <a:r>
              <a:rPr sz="1547" dirty="0" err="1"/>
              <a:t>l’élève</a:t>
            </a:r>
            <a:r>
              <a:rPr sz="1547" dirty="0"/>
              <a:t> </a:t>
            </a:r>
            <a:r>
              <a:rPr sz="1547" dirty="0" err="1"/>
              <a:t>peut</a:t>
            </a:r>
            <a:r>
              <a:rPr sz="1547" dirty="0"/>
              <a:t> </a:t>
            </a:r>
            <a:r>
              <a:rPr sz="1547" dirty="0" err="1"/>
              <a:t>candidater</a:t>
            </a:r>
            <a:r>
              <a:rPr sz="1547" dirty="0"/>
              <a:t> </a:t>
            </a:r>
            <a:r>
              <a:rPr sz="1547" dirty="0" err="1"/>
              <a:t>à</a:t>
            </a:r>
            <a:r>
              <a:rPr sz="1547" dirty="0"/>
              <a:t> </a:t>
            </a:r>
            <a:r>
              <a:rPr sz="1547" dirty="0">
                <a:latin typeface="Avenir Heavy"/>
                <a:ea typeface="Avenir Heavy"/>
                <a:cs typeface="Avenir Heavy"/>
                <a:sym typeface="Avenir Heavy"/>
              </a:rPr>
              <a:t>TOUS</a:t>
            </a:r>
            <a:r>
              <a:rPr sz="1547" dirty="0"/>
              <a:t> les </a:t>
            </a:r>
            <a:r>
              <a:rPr sz="1547" dirty="0" err="1"/>
              <a:t>parcours</a:t>
            </a:r>
            <a:r>
              <a:rPr sz="1547" dirty="0"/>
              <a:t> </a:t>
            </a:r>
            <a:r>
              <a:rPr sz="1547" dirty="0" err="1"/>
              <a:t>proposés</a:t>
            </a:r>
            <a:endParaRPr sz="1547" dirty="0"/>
          </a:p>
        </p:txBody>
      </p:sp>
      <p:sp>
        <p:nvSpPr>
          <p:cNvPr id="251" name="Quel parcours conseiller ?"/>
          <p:cNvSpPr txBox="1"/>
          <p:nvPr/>
        </p:nvSpPr>
        <p:spPr>
          <a:xfrm>
            <a:off x="178703" y="2116276"/>
            <a:ext cx="3132782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969" dirty="0" err="1"/>
              <a:t>Quel</a:t>
            </a:r>
            <a:r>
              <a:rPr sz="1969" dirty="0"/>
              <a:t> </a:t>
            </a:r>
            <a:r>
              <a:rPr sz="1969" dirty="0" err="1"/>
              <a:t>parcours</a:t>
            </a:r>
            <a:r>
              <a:rPr sz="1969" dirty="0"/>
              <a:t> </a:t>
            </a:r>
            <a:r>
              <a:rPr sz="1969" dirty="0" err="1"/>
              <a:t>conseiller</a:t>
            </a:r>
            <a:r>
              <a:rPr sz="1969" dirty="0"/>
              <a:t> ?</a:t>
            </a:r>
          </a:p>
        </p:txBody>
      </p:sp>
      <p:sp>
        <p:nvSpPr>
          <p:cNvPr id="252" name="bons élèves"/>
          <p:cNvSpPr txBox="1"/>
          <p:nvPr/>
        </p:nvSpPr>
        <p:spPr>
          <a:xfrm rot="20520000">
            <a:off x="4145121" y="3541964"/>
            <a:ext cx="928203" cy="288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66"/>
              <a:t>bons élèves</a:t>
            </a:r>
          </a:p>
        </p:txBody>
      </p:sp>
      <p:sp>
        <p:nvSpPr>
          <p:cNvPr id="253" name="élèves moyens"/>
          <p:cNvSpPr txBox="1"/>
          <p:nvPr/>
        </p:nvSpPr>
        <p:spPr>
          <a:xfrm rot="840000">
            <a:off x="4066410" y="4350344"/>
            <a:ext cx="1181400" cy="288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66"/>
              <a:t>élèves moyens</a:t>
            </a:r>
          </a:p>
        </p:txBody>
      </p:sp>
      <p:sp>
        <p:nvSpPr>
          <p:cNvPr id="254" name="Flèche"/>
          <p:cNvSpPr/>
          <p:nvPr/>
        </p:nvSpPr>
        <p:spPr>
          <a:xfrm rot="722794">
            <a:off x="3890159" y="3032383"/>
            <a:ext cx="1742697" cy="289954"/>
          </a:xfrm>
          <a:prstGeom prst="rightArrow">
            <a:avLst>
              <a:gd name="adj1" fmla="val 34258"/>
              <a:gd name="adj2" fmla="val 96589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10873848"/>
          </a:gradFill>
          <a:ln w="12700">
            <a:solidFill>
              <a:srgbClr val="000000"/>
            </a:solidFill>
            <a:miter lim="400000"/>
          </a:ln>
          <a:effectLst>
            <a:outerShdw blurRad="38100" dist="50800" dir="3480000" rotWithShape="0">
              <a:srgbClr val="000000">
                <a:alpha val="351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 dirty="0"/>
          </a:p>
        </p:txBody>
      </p:sp>
      <p:sp>
        <p:nvSpPr>
          <p:cNvPr id="255" name="Flèche"/>
          <p:cNvSpPr/>
          <p:nvPr/>
        </p:nvSpPr>
        <p:spPr>
          <a:xfrm rot="20927276">
            <a:off x="3885586" y="4832725"/>
            <a:ext cx="1742697" cy="289954"/>
          </a:xfrm>
          <a:prstGeom prst="rightArrow">
            <a:avLst>
              <a:gd name="adj1" fmla="val 34258"/>
              <a:gd name="adj2" fmla="val 96589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10873848"/>
          </a:gradFill>
          <a:ln w="12700">
            <a:solidFill>
              <a:srgbClr val="000000"/>
            </a:solidFill>
            <a:miter lim="400000"/>
          </a:ln>
          <a:effectLst>
            <a:outerShdw blurRad="38100" dist="50800" dir="3480000" rotWithShape="0">
              <a:srgbClr val="000000">
                <a:alpha val="351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6" name="Flèche"/>
          <p:cNvSpPr/>
          <p:nvPr/>
        </p:nvSpPr>
        <p:spPr>
          <a:xfrm rot="20536954">
            <a:off x="3875141" y="3705970"/>
            <a:ext cx="1742697" cy="183304"/>
          </a:xfrm>
          <a:prstGeom prst="rightArrow">
            <a:avLst>
              <a:gd name="adj1" fmla="val 34258"/>
              <a:gd name="adj2" fmla="val 152786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10873848"/>
          </a:gradFill>
          <a:ln w="12700">
            <a:solidFill>
              <a:srgbClr val="000000"/>
            </a:solidFill>
            <a:miter lim="400000"/>
          </a:ln>
          <a:effectLst>
            <a:outerShdw blurRad="38100" dist="50800" dir="3480000" rotWithShape="0">
              <a:srgbClr val="000000">
                <a:alpha val="351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7" name="Flèche"/>
          <p:cNvSpPr/>
          <p:nvPr/>
        </p:nvSpPr>
        <p:spPr>
          <a:xfrm rot="840000">
            <a:off x="3903059" y="4281374"/>
            <a:ext cx="1742697" cy="183305"/>
          </a:xfrm>
          <a:prstGeom prst="rightArrow">
            <a:avLst>
              <a:gd name="adj1" fmla="val 34258"/>
              <a:gd name="adj2" fmla="val 152786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10873848"/>
          </a:gradFill>
          <a:ln w="12700">
            <a:solidFill>
              <a:srgbClr val="000000"/>
            </a:solidFill>
            <a:miter lim="400000"/>
          </a:ln>
          <a:effectLst>
            <a:outerShdw blurRad="38100" dist="50800" dir="3480000" rotWithShape="0">
              <a:srgbClr val="000000">
                <a:alpha val="351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8" name="Les élèves ayant fait :"/>
          <p:cNvSpPr txBox="1"/>
          <p:nvPr/>
        </p:nvSpPr>
        <p:spPr>
          <a:xfrm>
            <a:off x="1086393" y="2437452"/>
            <a:ext cx="2018181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 dirty="0"/>
              <a:t>Les </a:t>
            </a:r>
            <a:r>
              <a:rPr sz="1547" dirty="0" err="1"/>
              <a:t>élèves</a:t>
            </a:r>
            <a:r>
              <a:rPr sz="1547" dirty="0"/>
              <a:t> </a:t>
            </a:r>
            <a:r>
              <a:rPr sz="1547" dirty="0" err="1"/>
              <a:t>ayant</a:t>
            </a:r>
            <a:r>
              <a:rPr sz="1547" dirty="0"/>
              <a:t> fait : </a:t>
            </a:r>
          </a:p>
        </p:txBody>
      </p:sp>
      <p:sp>
        <p:nvSpPr>
          <p:cNvPr id="259" name="sont plutôt destinés"/>
          <p:cNvSpPr txBox="1"/>
          <p:nvPr/>
        </p:nvSpPr>
        <p:spPr>
          <a:xfrm>
            <a:off x="3851735" y="2432180"/>
            <a:ext cx="183223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547"/>
              <a:t>sont plutôt destinés</a:t>
            </a:r>
          </a:p>
        </p:txBody>
      </p:sp>
      <p:sp>
        <p:nvSpPr>
          <p:cNvPr id="260" name="à intégrer le parcours :"/>
          <p:cNvSpPr txBox="1"/>
          <p:nvPr/>
        </p:nvSpPr>
        <p:spPr>
          <a:xfrm>
            <a:off x="6029772" y="2431069"/>
            <a:ext cx="212801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 dirty="0"/>
              <a:t> </a:t>
            </a:r>
            <a:r>
              <a:rPr sz="1547" dirty="0" err="1"/>
              <a:t>à</a:t>
            </a:r>
            <a:r>
              <a:rPr sz="1547" dirty="0"/>
              <a:t> </a:t>
            </a:r>
            <a:r>
              <a:rPr sz="1547" dirty="0" err="1"/>
              <a:t>intégrer</a:t>
            </a:r>
            <a:r>
              <a:rPr sz="1547" dirty="0"/>
              <a:t> le </a:t>
            </a:r>
            <a:r>
              <a:rPr sz="1547" dirty="0" err="1"/>
              <a:t>parcours</a:t>
            </a:r>
            <a:r>
              <a:rPr sz="1547" dirty="0"/>
              <a:t> :</a:t>
            </a:r>
          </a:p>
        </p:txBody>
      </p:sp>
      <p:sp>
        <p:nvSpPr>
          <p:cNvPr id="261" name="Rectangle aux angles arrondis"/>
          <p:cNvSpPr/>
          <p:nvPr/>
        </p:nvSpPr>
        <p:spPr>
          <a:xfrm>
            <a:off x="5674175" y="3292519"/>
            <a:ext cx="3384503" cy="343621"/>
          </a:xfrm>
          <a:prstGeom prst="roundRect">
            <a:avLst>
              <a:gd name="adj" fmla="val 38981"/>
            </a:avLst>
          </a:prstGeom>
          <a:solidFill>
            <a:schemeClr val="accent5">
              <a:hueOff val="-82419"/>
              <a:satOff val="-9513"/>
              <a:lumOff val="-16343"/>
              <a:alpha val="59509"/>
            </a:schemeClr>
          </a:solidFill>
          <a:ln w="25400">
            <a:solidFill>
              <a:srgbClr val="000000">
                <a:alpha val="59509"/>
              </a:srgbClr>
            </a:solidFill>
            <a:miter lim="400000"/>
          </a:ln>
          <a:effectLst>
            <a:outerShdw blurRad="355600" sx="1000" sy="1000" rotWithShape="0">
              <a:srgbClr val="000000">
                <a:alpha val="75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2" name="Mathématiques approfondies"/>
          <p:cNvSpPr txBox="1"/>
          <p:nvPr/>
        </p:nvSpPr>
        <p:spPr>
          <a:xfrm>
            <a:off x="5906569" y="3317253"/>
            <a:ext cx="2498515" cy="276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 dirty="0" err="1"/>
              <a:t>Mathématiques</a:t>
            </a:r>
            <a:r>
              <a:rPr sz="1406" dirty="0"/>
              <a:t> </a:t>
            </a:r>
            <a:r>
              <a:rPr sz="1406" dirty="0" err="1"/>
              <a:t>approfondies</a:t>
            </a:r>
            <a:endParaRPr sz="1406" dirty="0"/>
          </a:p>
        </p:txBody>
      </p:sp>
      <p:sp>
        <p:nvSpPr>
          <p:cNvPr id="266" name="Rectangle aux angles arrondis"/>
          <p:cNvSpPr/>
          <p:nvPr/>
        </p:nvSpPr>
        <p:spPr>
          <a:xfrm>
            <a:off x="5674175" y="4558459"/>
            <a:ext cx="3384503" cy="343621"/>
          </a:xfrm>
          <a:prstGeom prst="roundRect">
            <a:avLst>
              <a:gd name="adj" fmla="val 38981"/>
            </a:avLst>
          </a:prstGeom>
          <a:solidFill>
            <a:schemeClr val="accent4">
              <a:alpha val="59509"/>
            </a:schemeClr>
          </a:solidFill>
          <a:ln w="25400">
            <a:solidFill>
              <a:srgbClr val="000000">
                <a:alpha val="59509"/>
              </a:srgbClr>
            </a:solidFill>
            <a:miter lim="400000"/>
          </a:ln>
          <a:effectLst>
            <a:outerShdw blurRad="355600" sx="1000" sy="1000" rotWithShape="0">
              <a:srgbClr val="000000">
                <a:alpha val="75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7" name="Mathématiques appliquées"/>
          <p:cNvSpPr txBox="1"/>
          <p:nvPr/>
        </p:nvSpPr>
        <p:spPr>
          <a:xfrm>
            <a:off x="5924429" y="4583195"/>
            <a:ext cx="2398773" cy="276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 dirty="0" err="1"/>
              <a:t>Mathématiques</a:t>
            </a:r>
            <a:r>
              <a:rPr sz="1406" dirty="0"/>
              <a:t> </a:t>
            </a:r>
            <a:r>
              <a:rPr sz="1406" dirty="0" err="1"/>
              <a:t>appliquées</a:t>
            </a:r>
            <a:endParaRPr sz="1406" dirty="0"/>
          </a:p>
        </p:txBody>
      </p:sp>
      <p:sp>
        <p:nvSpPr>
          <p:cNvPr id="271" name="Rectangle"/>
          <p:cNvSpPr/>
          <p:nvPr/>
        </p:nvSpPr>
        <p:spPr>
          <a:xfrm>
            <a:off x="149787" y="9141"/>
            <a:ext cx="8994213" cy="468695"/>
          </a:xfrm>
          <a:prstGeom prst="rect">
            <a:avLst/>
          </a:prstGeom>
          <a:solidFill>
            <a:srgbClr val="FFFB00">
              <a:alpha val="11838"/>
            </a:srgbClr>
          </a:solidFill>
          <a:ln w="25400">
            <a:solidFill>
              <a:srgbClr val="000000">
                <a:alpha val="5981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 dirty="0"/>
          </a:p>
        </p:txBody>
      </p:sp>
      <p:sp>
        <p:nvSpPr>
          <p:cNvPr id="272" name="Flèche"/>
          <p:cNvSpPr/>
          <p:nvPr/>
        </p:nvSpPr>
        <p:spPr>
          <a:xfrm>
            <a:off x="296419" y="1087327"/>
            <a:ext cx="507601" cy="218502"/>
          </a:xfrm>
          <a:prstGeom prst="rightArrow">
            <a:avLst>
              <a:gd name="adj1" fmla="val 34258"/>
              <a:gd name="adj2" fmla="val 96589"/>
            </a:avLst>
          </a:prstGeom>
          <a:solidFill>
            <a:srgbClr val="FFFFFF"/>
          </a:solidFill>
          <a:ln w="127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 dirty="0"/>
          </a:p>
        </p:txBody>
      </p:sp>
      <p:sp>
        <p:nvSpPr>
          <p:cNvPr id="273" name="Flèche"/>
          <p:cNvSpPr/>
          <p:nvPr/>
        </p:nvSpPr>
        <p:spPr>
          <a:xfrm>
            <a:off x="296419" y="1444515"/>
            <a:ext cx="507601" cy="218502"/>
          </a:xfrm>
          <a:prstGeom prst="rightArrow">
            <a:avLst>
              <a:gd name="adj1" fmla="val 34258"/>
              <a:gd name="adj2" fmla="val 96589"/>
            </a:avLst>
          </a:prstGeom>
          <a:solidFill>
            <a:srgbClr val="FFFFFF"/>
          </a:solidFill>
          <a:ln w="12700">
            <a:solidFill>
              <a:schemeClr val="accent1">
                <a:hueOff val="114395"/>
                <a:lumOff val="-24975"/>
              </a:schemeClr>
            </a:solidFill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grpSp>
        <p:nvGrpSpPr>
          <p:cNvPr id="38" name="Groupe">
            <a:extLst>
              <a:ext uri="{FF2B5EF4-FFF2-40B4-BE49-F238E27FC236}">
                <a16:creationId xmlns:a16="http://schemas.microsoft.com/office/drawing/2014/main" id="{36C9DF3B-0A20-1046-8B6D-CCF926DB7106}"/>
              </a:ext>
            </a:extLst>
          </p:cNvPr>
          <p:cNvGrpSpPr/>
          <p:nvPr/>
        </p:nvGrpSpPr>
        <p:grpSpPr>
          <a:xfrm>
            <a:off x="8557244" y="4554839"/>
            <a:ext cx="496088" cy="343622"/>
            <a:chOff x="0" y="0"/>
            <a:chExt cx="705545" cy="488705"/>
          </a:xfrm>
          <a:effectLst>
            <a:outerShdw blurRad="25400" dist="50800" dir="3000000" algn="ctr" rotWithShape="0">
              <a:srgbClr val="000000">
                <a:alpha val="43137"/>
              </a:srgbClr>
            </a:outerShdw>
          </a:effectLst>
        </p:grpSpPr>
        <p:sp>
          <p:nvSpPr>
            <p:cNvPr id="39" name="Rectangle aux angles arrondis">
              <a:extLst>
                <a:ext uri="{FF2B5EF4-FFF2-40B4-BE49-F238E27FC236}">
                  <a16:creationId xmlns:a16="http://schemas.microsoft.com/office/drawing/2014/main" id="{9C08E191-E157-064B-87E9-3EAD129D28F1}"/>
                </a:ext>
              </a:extLst>
            </p:cNvPr>
            <p:cNvSpPr/>
            <p:nvPr/>
          </p:nvSpPr>
          <p:spPr>
            <a:xfrm>
              <a:off x="0" y="0"/>
              <a:ext cx="705545" cy="488705"/>
            </a:xfrm>
            <a:prstGeom prst="roundRect">
              <a:avLst>
                <a:gd name="adj" fmla="val 38981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55600" sx="1000" sy="1000" rotWithShape="0">
                <a:srgbClr val="000000">
                  <a:alpha val="75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40" name="8H">
              <a:extLst>
                <a:ext uri="{FF2B5EF4-FFF2-40B4-BE49-F238E27FC236}">
                  <a16:creationId xmlns:a16="http://schemas.microsoft.com/office/drawing/2014/main" id="{522B6DE8-981F-6F40-B579-0D50117BC258}"/>
                </a:ext>
              </a:extLst>
            </p:cNvPr>
            <p:cNvSpPr txBox="1"/>
            <p:nvPr/>
          </p:nvSpPr>
          <p:spPr>
            <a:xfrm>
              <a:off x="90351" y="39215"/>
              <a:ext cx="524842" cy="410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50800" sx="1000" sy="1000" algn="ctr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sz="1406" dirty="0"/>
                <a:t>8H</a:t>
              </a:r>
            </a:p>
          </p:txBody>
        </p:sp>
      </p:grpSp>
      <p:grpSp>
        <p:nvGrpSpPr>
          <p:cNvPr id="41" name="Groupe">
            <a:extLst>
              <a:ext uri="{FF2B5EF4-FFF2-40B4-BE49-F238E27FC236}">
                <a16:creationId xmlns:a16="http://schemas.microsoft.com/office/drawing/2014/main" id="{2F30B8F9-6DB6-694C-991D-68FF183FBF83}"/>
              </a:ext>
            </a:extLst>
          </p:cNvPr>
          <p:cNvGrpSpPr/>
          <p:nvPr/>
        </p:nvGrpSpPr>
        <p:grpSpPr>
          <a:xfrm>
            <a:off x="8557998" y="3287238"/>
            <a:ext cx="496088" cy="343622"/>
            <a:chOff x="0" y="0"/>
            <a:chExt cx="705545" cy="488705"/>
          </a:xfrm>
          <a:effectLst>
            <a:outerShdw blurRad="25400" dist="50800" dir="3000000" algn="ctr" rotWithShape="0">
              <a:srgbClr val="000000">
                <a:alpha val="43137"/>
              </a:srgbClr>
            </a:outerShdw>
          </a:effectLst>
        </p:grpSpPr>
        <p:sp>
          <p:nvSpPr>
            <p:cNvPr id="42" name="Rectangle aux angles arrondis">
              <a:extLst>
                <a:ext uri="{FF2B5EF4-FFF2-40B4-BE49-F238E27FC236}">
                  <a16:creationId xmlns:a16="http://schemas.microsoft.com/office/drawing/2014/main" id="{B4E93930-0524-FC48-9F1C-45A928AFC89B}"/>
                </a:ext>
              </a:extLst>
            </p:cNvPr>
            <p:cNvSpPr/>
            <p:nvPr/>
          </p:nvSpPr>
          <p:spPr>
            <a:xfrm>
              <a:off x="0" y="0"/>
              <a:ext cx="705545" cy="488705"/>
            </a:xfrm>
            <a:prstGeom prst="roundRect">
              <a:avLst>
                <a:gd name="adj" fmla="val 38981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55600" sx="1000" sy="1000" rotWithShape="0">
                <a:srgbClr val="000000">
                  <a:alpha val="75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  <p:sp>
          <p:nvSpPr>
            <p:cNvPr id="43" name="8H">
              <a:extLst>
                <a:ext uri="{FF2B5EF4-FFF2-40B4-BE49-F238E27FC236}">
                  <a16:creationId xmlns:a16="http://schemas.microsoft.com/office/drawing/2014/main" id="{CE8964A1-9C95-0B4E-8C04-D476EFFEC100}"/>
                </a:ext>
              </a:extLst>
            </p:cNvPr>
            <p:cNvSpPr txBox="1"/>
            <p:nvPr/>
          </p:nvSpPr>
          <p:spPr>
            <a:xfrm>
              <a:off x="90351" y="39215"/>
              <a:ext cx="524842" cy="410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50800" sx="1000" sy="1000" algn="ctr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lang="fr-FR" sz="1406" dirty="0"/>
                <a:t>9</a:t>
              </a:r>
              <a:r>
                <a:rPr sz="1406" dirty="0"/>
                <a:t>H</a:t>
              </a:r>
            </a:p>
          </p:txBody>
        </p:sp>
      </p:grpSp>
      <p:sp>
        <p:nvSpPr>
          <p:cNvPr id="44" name="Sur quels parcours candidater ?">
            <a:extLst>
              <a:ext uri="{FF2B5EF4-FFF2-40B4-BE49-F238E27FC236}">
                <a16:creationId xmlns:a16="http://schemas.microsoft.com/office/drawing/2014/main" id="{2939F594-6FD1-D848-AE83-A73F3C2591EE}"/>
              </a:ext>
            </a:extLst>
          </p:cNvPr>
          <p:cNvSpPr txBox="1"/>
          <p:nvPr/>
        </p:nvSpPr>
        <p:spPr>
          <a:xfrm>
            <a:off x="314685" y="5527027"/>
            <a:ext cx="3796425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969" dirty="0"/>
              <a:t>Sur </a:t>
            </a:r>
            <a:r>
              <a:rPr sz="1969" dirty="0" err="1"/>
              <a:t>quels</a:t>
            </a:r>
            <a:r>
              <a:rPr sz="1969" dirty="0"/>
              <a:t> </a:t>
            </a:r>
            <a:r>
              <a:rPr sz="1969" dirty="0" err="1"/>
              <a:t>parcours</a:t>
            </a:r>
            <a:r>
              <a:rPr sz="1969" dirty="0"/>
              <a:t> </a:t>
            </a:r>
            <a:r>
              <a:rPr sz="1969" dirty="0" err="1"/>
              <a:t>candidater</a:t>
            </a:r>
            <a:r>
              <a:rPr sz="1969" dirty="0"/>
              <a:t> ?</a:t>
            </a:r>
          </a:p>
        </p:txBody>
      </p:sp>
      <p:sp>
        <p:nvSpPr>
          <p:cNvPr id="48" name="De plus, Parcoursup n’exige pas que les candidats expriment de préférence en début de procédure">
            <a:extLst>
              <a:ext uri="{FF2B5EF4-FFF2-40B4-BE49-F238E27FC236}">
                <a16:creationId xmlns:a16="http://schemas.microsoft.com/office/drawing/2014/main" id="{57766C1E-F00B-D54E-821F-D4916CD06B63}"/>
              </a:ext>
            </a:extLst>
          </p:cNvPr>
          <p:cNvSpPr txBox="1"/>
          <p:nvPr/>
        </p:nvSpPr>
        <p:spPr>
          <a:xfrm>
            <a:off x="1052683" y="6144422"/>
            <a:ext cx="6896761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00" dirty="0"/>
              <a:t>De plus, </a:t>
            </a:r>
            <a:r>
              <a:rPr sz="1200" dirty="0" err="1"/>
              <a:t>Parcoursup</a:t>
            </a:r>
            <a:r>
              <a:rPr sz="1200" dirty="0"/>
              <a:t> </a:t>
            </a:r>
            <a:r>
              <a:rPr sz="1200" dirty="0" err="1"/>
              <a:t>n’exige</a:t>
            </a:r>
            <a:r>
              <a:rPr sz="1200" dirty="0"/>
              <a:t> pas que les </a:t>
            </a:r>
            <a:r>
              <a:rPr sz="1200" dirty="0" err="1"/>
              <a:t>candidats</a:t>
            </a:r>
            <a:r>
              <a:rPr sz="1200" dirty="0"/>
              <a:t> </a:t>
            </a:r>
            <a:r>
              <a:rPr sz="1200" dirty="0" err="1"/>
              <a:t>expriment</a:t>
            </a:r>
            <a:r>
              <a:rPr sz="1200" dirty="0"/>
              <a:t> de </a:t>
            </a:r>
            <a:r>
              <a:rPr sz="1200" dirty="0" err="1"/>
              <a:t>préférence</a:t>
            </a:r>
            <a:r>
              <a:rPr sz="1200" dirty="0"/>
              <a:t> </a:t>
            </a:r>
            <a:r>
              <a:rPr sz="1200" dirty="0" err="1"/>
              <a:t>en</a:t>
            </a:r>
            <a:r>
              <a:rPr sz="1200" dirty="0"/>
              <a:t> début de </a:t>
            </a:r>
            <a:r>
              <a:rPr sz="1200" dirty="0" err="1"/>
              <a:t>procédure</a:t>
            </a:r>
            <a:endParaRPr sz="1200" dirty="0"/>
          </a:p>
        </p:txBody>
      </p:sp>
      <p:sp>
        <p:nvSpPr>
          <p:cNvPr id="49" name="Important : postuler sur plusieurs parcours dans le même établissement compte seulement pour 1 voeu">
            <a:extLst>
              <a:ext uri="{FF2B5EF4-FFF2-40B4-BE49-F238E27FC236}">
                <a16:creationId xmlns:a16="http://schemas.microsoft.com/office/drawing/2014/main" id="{C174F66C-0E31-8844-AFC4-1C8DAD47EAC2}"/>
              </a:ext>
            </a:extLst>
          </p:cNvPr>
          <p:cNvSpPr txBox="1"/>
          <p:nvPr/>
        </p:nvSpPr>
        <p:spPr>
          <a:xfrm>
            <a:off x="1043972" y="5857084"/>
            <a:ext cx="7212360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200" dirty="0">
                <a:latin typeface="Avenir Heavy"/>
                <a:ea typeface="Avenir Heavy"/>
                <a:cs typeface="Avenir Heavy"/>
                <a:sym typeface="Avenir Heavy"/>
              </a:rPr>
              <a:t>Important</a:t>
            </a:r>
            <a:r>
              <a:rPr sz="1200" dirty="0"/>
              <a:t> : </a:t>
            </a:r>
            <a:r>
              <a:rPr sz="1200" dirty="0" err="1"/>
              <a:t>postuler</a:t>
            </a:r>
            <a:r>
              <a:rPr sz="1200" dirty="0"/>
              <a:t> sur </a:t>
            </a:r>
            <a:r>
              <a:rPr sz="1200" dirty="0" err="1"/>
              <a:t>plusieurs</a:t>
            </a:r>
            <a:r>
              <a:rPr sz="1200" dirty="0"/>
              <a:t> </a:t>
            </a:r>
            <a:r>
              <a:rPr sz="1200" dirty="0" err="1"/>
              <a:t>parcours</a:t>
            </a:r>
            <a:r>
              <a:rPr sz="1200" dirty="0"/>
              <a:t> </a:t>
            </a:r>
            <a:r>
              <a:rPr sz="1200" dirty="0" err="1"/>
              <a:t>dans</a:t>
            </a:r>
            <a:r>
              <a:rPr sz="1200" dirty="0"/>
              <a:t> le </a:t>
            </a:r>
            <a:r>
              <a:rPr sz="1200" dirty="0" err="1"/>
              <a:t>même</a:t>
            </a:r>
            <a:r>
              <a:rPr sz="1200" dirty="0"/>
              <a:t> </a:t>
            </a:r>
            <a:r>
              <a:rPr sz="1200" dirty="0" err="1"/>
              <a:t>établissement</a:t>
            </a:r>
            <a:r>
              <a:rPr sz="1200" dirty="0"/>
              <a:t> </a:t>
            </a:r>
            <a:r>
              <a:rPr sz="1200" dirty="0" err="1"/>
              <a:t>compte</a:t>
            </a:r>
            <a:r>
              <a:rPr sz="1200" dirty="0"/>
              <a:t> </a:t>
            </a:r>
            <a:r>
              <a:rPr sz="1200" dirty="0" err="1"/>
              <a:t>seulement</a:t>
            </a:r>
            <a:r>
              <a:rPr sz="1200" dirty="0"/>
              <a:t> pour 1 </a:t>
            </a:r>
            <a:r>
              <a:rPr sz="1200" dirty="0" err="1"/>
              <a:t>voeu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674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Quel choix de spécialités en 1ère ?"/>
          <p:cNvSpPr txBox="1"/>
          <p:nvPr/>
        </p:nvSpPr>
        <p:spPr>
          <a:xfrm>
            <a:off x="177372" y="629492"/>
            <a:ext cx="4193970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969" dirty="0" err="1"/>
              <a:t>Quel</a:t>
            </a:r>
            <a:r>
              <a:rPr sz="1969" dirty="0"/>
              <a:t> </a:t>
            </a:r>
            <a:r>
              <a:rPr sz="1969" dirty="0" err="1"/>
              <a:t>choix</a:t>
            </a:r>
            <a:r>
              <a:rPr sz="1969" dirty="0"/>
              <a:t> de </a:t>
            </a:r>
            <a:r>
              <a:rPr sz="1969" dirty="0" err="1"/>
              <a:t>spécialités</a:t>
            </a:r>
            <a:r>
              <a:rPr sz="1969" dirty="0"/>
              <a:t> </a:t>
            </a:r>
            <a:r>
              <a:rPr sz="1969" dirty="0" err="1"/>
              <a:t>en</a:t>
            </a:r>
            <a:r>
              <a:rPr sz="1969" dirty="0"/>
              <a:t> 1ère ?</a:t>
            </a:r>
          </a:p>
        </p:txBody>
      </p:sp>
      <p:sp>
        <p:nvSpPr>
          <p:cNvPr id="277" name="Avoir conservé les maths en Tle (spé ou option) permet de candidater à TOUS les parcours proposés"/>
          <p:cNvSpPr txBox="1"/>
          <p:nvPr/>
        </p:nvSpPr>
        <p:spPr>
          <a:xfrm>
            <a:off x="177373" y="1118901"/>
            <a:ext cx="9022535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547" dirty="0" err="1"/>
              <a:t>Avoir</a:t>
            </a:r>
            <a:r>
              <a:rPr sz="1547" dirty="0"/>
              <a:t> </a:t>
            </a:r>
            <a:r>
              <a:rPr sz="1547" dirty="0" err="1"/>
              <a:t>conservé</a:t>
            </a:r>
            <a:r>
              <a:rPr sz="1547" dirty="0"/>
              <a:t> les </a:t>
            </a:r>
            <a:r>
              <a:rPr sz="1547" dirty="0" err="1"/>
              <a:t>maths</a:t>
            </a:r>
            <a:r>
              <a:rPr sz="1547" dirty="0"/>
              <a:t> </a:t>
            </a:r>
            <a:r>
              <a:rPr sz="1547" dirty="0" err="1"/>
              <a:t>en</a:t>
            </a:r>
            <a:r>
              <a:rPr sz="1547" dirty="0"/>
              <a:t> </a:t>
            </a:r>
            <a:r>
              <a:rPr sz="1547" dirty="0" err="1"/>
              <a:t>Tle</a:t>
            </a:r>
            <a:r>
              <a:rPr sz="1547" dirty="0"/>
              <a:t> (</a:t>
            </a:r>
            <a:r>
              <a:rPr sz="1547" dirty="0" err="1"/>
              <a:t>spé</a:t>
            </a:r>
            <a:r>
              <a:rPr sz="1547" dirty="0"/>
              <a:t> </a:t>
            </a:r>
            <a:r>
              <a:rPr sz="1547" dirty="0" err="1"/>
              <a:t>ou</a:t>
            </a:r>
            <a:r>
              <a:rPr sz="1547" dirty="0"/>
              <a:t> option) </a:t>
            </a:r>
            <a:r>
              <a:rPr sz="1547" dirty="0" err="1"/>
              <a:t>permet</a:t>
            </a:r>
            <a:r>
              <a:rPr sz="1547" dirty="0"/>
              <a:t> de </a:t>
            </a:r>
            <a:r>
              <a:rPr sz="1547" dirty="0" err="1"/>
              <a:t>candidater</a:t>
            </a:r>
            <a:r>
              <a:rPr sz="1547" dirty="0"/>
              <a:t> </a:t>
            </a:r>
            <a:r>
              <a:rPr sz="1547" dirty="0" err="1"/>
              <a:t>à</a:t>
            </a:r>
            <a:r>
              <a:rPr sz="1547" dirty="0"/>
              <a:t> </a:t>
            </a:r>
            <a:r>
              <a:rPr sz="1547" dirty="0">
                <a:latin typeface="Avenir Heavy"/>
                <a:ea typeface="Avenir Heavy"/>
                <a:cs typeface="Avenir Heavy"/>
                <a:sym typeface="Avenir Heavy"/>
              </a:rPr>
              <a:t>TOUS</a:t>
            </a:r>
            <a:r>
              <a:rPr sz="1547" dirty="0"/>
              <a:t> les </a:t>
            </a:r>
            <a:r>
              <a:rPr sz="1547" dirty="0" err="1"/>
              <a:t>parcours</a:t>
            </a:r>
            <a:r>
              <a:rPr sz="1547" dirty="0"/>
              <a:t> </a:t>
            </a:r>
            <a:r>
              <a:rPr sz="1547" dirty="0" err="1"/>
              <a:t>proposés</a:t>
            </a:r>
            <a:endParaRPr sz="1547" dirty="0"/>
          </a:p>
        </p:txBody>
      </p:sp>
      <p:sp>
        <p:nvSpPr>
          <p:cNvPr id="278" name="AUCUNE obligation concernant les autres spécialités, AUCUN pré-requis attendu"/>
          <p:cNvSpPr txBox="1"/>
          <p:nvPr/>
        </p:nvSpPr>
        <p:spPr>
          <a:xfrm>
            <a:off x="177373" y="1485377"/>
            <a:ext cx="7328161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547" dirty="0">
                <a:latin typeface="Avenir Heavy"/>
                <a:ea typeface="Avenir Heavy"/>
                <a:cs typeface="Avenir Heavy"/>
                <a:sym typeface="Avenir Heavy"/>
              </a:rPr>
              <a:t>AUCUNE</a:t>
            </a:r>
            <a:r>
              <a:rPr sz="1547" dirty="0"/>
              <a:t> obligation </a:t>
            </a:r>
            <a:r>
              <a:rPr sz="1547" dirty="0" err="1"/>
              <a:t>concernant</a:t>
            </a:r>
            <a:r>
              <a:rPr sz="1547" dirty="0"/>
              <a:t> les </a:t>
            </a:r>
            <a:r>
              <a:rPr sz="1547" dirty="0" err="1"/>
              <a:t>autres</a:t>
            </a:r>
            <a:r>
              <a:rPr sz="1547" dirty="0"/>
              <a:t> </a:t>
            </a:r>
            <a:r>
              <a:rPr sz="1547" dirty="0" err="1"/>
              <a:t>spécialités</a:t>
            </a:r>
            <a:r>
              <a:rPr sz="1547" dirty="0"/>
              <a:t>, </a:t>
            </a:r>
            <a:r>
              <a:rPr sz="1547" dirty="0">
                <a:latin typeface="Avenir Heavy"/>
                <a:ea typeface="Avenir Heavy"/>
                <a:cs typeface="Avenir Heavy"/>
                <a:sym typeface="Avenir Heavy"/>
              </a:rPr>
              <a:t>AUCUN</a:t>
            </a:r>
            <a:r>
              <a:rPr sz="1547" dirty="0"/>
              <a:t> </a:t>
            </a:r>
            <a:r>
              <a:rPr sz="1547" dirty="0" err="1"/>
              <a:t>pré-requis</a:t>
            </a:r>
            <a:r>
              <a:rPr sz="1547" dirty="0"/>
              <a:t> </a:t>
            </a:r>
            <a:r>
              <a:rPr sz="1547" dirty="0" err="1"/>
              <a:t>attendu</a:t>
            </a:r>
            <a:endParaRPr sz="1547" dirty="0"/>
          </a:p>
        </p:txBody>
      </p:sp>
      <p:sp>
        <p:nvSpPr>
          <p:cNvPr id="305" name="Rectangle"/>
          <p:cNvSpPr/>
          <p:nvPr/>
        </p:nvSpPr>
        <p:spPr>
          <a:xfrm>
            <a:off x="415558" y="3678651"/>
            <a:ext cx="1978961" cy="386389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>
                <a:hueOff val="114395"/>
                <a:lumOff val="-24975"/>
              </a:schemeClr>
            </a:solidFill>
            <a:prstDash val="solid"/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0" name="Rectangle"/>
          <p:cNvSpPr/>
          <p:nvPr/>
        </p:nvSpPr>
        <p:spPr>
          <a:xfrm>
            <a:off x="420047" y="4155840"/>
            <a:ext cx="1974472" cy="386389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>
                <a:hueOff val="114395"/>
                <a:lumOff val="-24975"/>
              </a:schemeClr>
            </a:solidFill>
            <a:prstDash val="solid"/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1" name="Spécialité HGGSP"/>
          <p:cNvSpPr txBox="1"/>
          <p:nvPr/>
        </p:nvSpPr>
        <p:spPr>
          <a:xfrm>
            <a:off x="548996" y="3715210"/>
            <a:ext cx="137217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66" dirty="0" err="1"/>
              <a:t>Spécialité</a:t>
            </a:r>
            <a:r>
              <a:rPr sz="1266" dirty="0"/>
              <a:t> HGGSP</a:t>
            </a:r>
          </a:p>
        </p:txBody>
      </p:sp>
      <p:sp>
        <p:nvSpPr>
          <p:cNvPr id="314" name="Rectangle"/>
          <p:cNvSpPr/>
          <p:nvPr/>
        </p:nvSpPr>
        <p:spPr>
          <a:xfrm>
            <a:off x="420047" y="5411667"/>
            <a:ext cx="1974472" cy="386389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>
                <a:hueOff val="114395"/>
                <a:lumOff val="-24975"/>
              </a:schemeClr>
            </a:solidFill>
            <a:prstDash val="solid"/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7" name="Rectangle"/>
          <p:cNvSpPr/>
          <p:nvPr/>
        </p:nvSpPr>
        <p:spPr>
          <a:xfrm>
            <a:off x="420047" y="5898231"/>
            <a:ext cx="1974472" cy="386389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>
                <a:hueOff val="114395"/>
                <a:lumOff val="-24975"/>
              </a:schemeClr>
            </a:solidFill>
            <a:prstDash val="solid"/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18" name="Spécialité Humanités Littérature et Philosophie"/>
          <p:cNvSpPr txBox="1"/>
          <p:nvPr/>
        </p:nvSpPr>
        <p:spPr>
          <a:xfrm>
            <a:off x="548997" y="5479092"/>
            <a:ext cx="111088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fr-FR" sz="1266" dirty="0"/>
              <a:t>Spécialité HLP</a:t>
            </a:r>
            <a:endParaRPr sz="1266" dirty="0"/>
          </a:p>
        </p:txBody>
      </p:sp>
      <p:sp>
        <p:nvSpPr>
          <p:cNvPr id="320" name="Rectangle"/>
          <p:cNvSpPr/>
          <p:nvPr/>
        </p:nvSpPr>
        <p:spPr>
          <a:xfrm>
            <a:off x="420047" y="4912259"/>
            <a:ext cx="1974472" cy="386389"/>
          </a:xfrm>
          <a:prstGeom prst="rect">
            <a:avLst/>
          </a:prstGeom>
          <a:solidFill>
            <a:srgbClr val="FFFFFF"/>
          </a:solidFill>
          <a:ln w="38100" cap="flat">
            <a:solidFill>
              <a:schemeClr val="accent1">
                <a:hueOff val="114395"/>
                <a:lumOff val="-24975"/>
              </a:schemeClr>
            </a:solidFill>
            <a:prstDash val="solid"/>
            <a:miter lim="400000"/>
          </a:ln>
          <a:effectLst>
            <a:outerShdw blurRad="127000" dist="76200" dir="2400000" rotWithShape="0">
              <a:srgbClr val="000000">
                <a:alpha val="40000"/>
              </a:srgbClr>
            </a:outerShdw>
          </a:effectLst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321" name="Spécialité NSI"/>
          <p:cNvSpPr txBox="1"/>
          <p:nvPr/>
        </p:nvSpPr>
        <p:spPr>
          <a:xfrm>
            <a:off x="548997" y="5955753"/>
            <a:ext cx="1078821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66" dirty="0" err="1"/>
              <a:t>Spécialité</a:t>
            </a:r>
            <a:r>
              <a:rPr sz="1266" dirty="0"/>
              <a:t> NSI</a:t>
            </a:r>
          </a:p>
        </p:txBody>
      </p:sp>
      <p:sp>
        <p:nvSpPr>
          <p:cNvPr id="330" name="Quelles spécialités au lycée pour candidater en CPGE commerciales ECG ?"/>
          <p:cNvSpPr txBox="1"/>
          <p:nvPr/>
        </p:nvSpPr>
        <p:spPr>
          <a:xfrm>
            <a:off x="178703" y="55905"/>
            <a:ext cx="8867236" cy="375167"/>
          </a:xfrm>
          <a:prstGeom prst="rect">
            <a:avLst/>
          </a:prstGeom>
          <a:ln w="12700">
            <a:miter lim="400000"/>
          </a:ln>
          <a:effectLst>
            <a:outerShdw blurRad="38100" dist="25400" dir="3600000" rotWithShape="0">
              <a:srgbClr val="000000">
                <a:alpha val="24652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>
                <a:solidFill>
                  <a:schemeClr val="accent1">
                    <a:hueOff val="114395"/>
                    <a:lumOff val="-2497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969"/>
              <a:t>Quelles spécialités au lycée pour candidater en CPGE commerciales ECG ?</a:t>
            </a:r>
          </a:p>
        </p:txBody>
      </p:sp>
      <p:sp>
        <p:nvSpPr>
          <p:cNvPr id="336" name="À noter : une triplette Mathématiques/Physique/SVT en 1ère est tout à fait compatible avec une candidature en CPGE commerciales"/>
          <p:cNvSpPr txBox="1"/>
          <p:nvPr/>
        </p:nvSpPr>
        <p:spPr>
          <a:xfrm>
            <a:off x="40004" y="6426375"/>
            <a:ext cx="9183604" cy="2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195">
                <a:latin typeface="Avenir Heavy"/>
                <a:ea typeface="Avenir Heavy"/>
                <a:cs typeface="Avenir Heavy"/>
                <a:sym typeface="Avenir Heavy"/>
              </a:rPr>
              <a:t>À noter</a:t>
            </a:r>
            <a:r>
              <a:rPr sz="1195"/>
              <a:t> : une triplette Mathématiques/Physique/SVT en 1ère est tout à fait compatible avec une candidature en CPGE commerciales</a:t>
            </a:r>
          </a:p>
        </p:txBody>
      </p:sp>
      <p:sp>
        <p:nvSpPr>
          <p:cNvPr id="329" name="Rectangle"/>
          <p:cNvSpPr/>
          <p:nvPr/>
        </p:nvSpPr>
        <p:spPr>
          <a:xfrm>
            <a:off x="177371" y="9141"/>
            <a:ext cx="8966629" cy="468695"/>
          </a:xfrm>
          <a:prstGeom prst="rect">
            <a:avLst/>
          </a:prstGeom>
          <a:solidFill>
            <a:srgbClr val="FFFB00">
              <a:alpha val="11838"/>
            </a:srgbClr>
          </a:solidFill>
          <a:ln w="25400">
            <a:solidFill>
              <a:srgbClr val="000000">
                <a:alpha val="5981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7" name="Au lycée, faire des choix de spécialités en cohérence avec">
            <a:extLst>
              <a:ext uri="{FF2B5EF4-FFF2-40B4-BE49-F238E27FC236}">
                <a16:creationId xmlns:a16="http://schemas.microsoft.com/office/drawing/2014/main" id="{BB6B6D39-D59C-2D43-8476-5CFF15122CB2}"/>
              </a:ext>
            </a:extLst>
          </p:cNvPr>
          <p:cNvSpPr txBox="1"/>
          <p:nvPr/>
        </p:nvSpPr>
        <p:spPr>
          <a:xfrm>
            <a:off x="177372" y="1933662"/>
            <a:ext cx="5218609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 dirty="0"/>
              <a:t>Au lycée, faire des </a:t>
            </a:r>
            <a:r>
              <a:rPr sz="1547" dirty="0" err="1"/>
              <a:t>choix</a:t>
            </a:r>
            <a:r>
              <a:rPr sz="1547" dirty="0"/>
              <a:t> de </a:t>
            </a:r>
            <a:r>
              <a:rPr sz="1547" dirty="0" err="1"/>
              <a:t>spécialités</a:t>
            </a:r>
            <a:r>
              <a:rPr sz="1547" dirty="0"/>
              <a:t> </a:t>
            </a:r>
            <a:r>
              <a:rPr sz="1547" dirty="0" err="1"/>
              <a:t>en</a:t>
            </a:r>
            <a:r>
              <a:rPr sz="1547" dirty="0"/>
              <a:t> </a:t>
            </a:r>
            <a:r>
              <a:rPr sz="1547" dirty="0" err="1"/>
              <a:t>cohérence</a:t>
            </a:r>
            <a:r>
              <a:rPr sz="1547" dirty="0"/>
              <a:t> avec</a:t>
            </a:r>
          </a:p>
        </p:txBody>
      </p:sp>
      <p:sp>
        <p:nvSpPr>
          <p:cNvPr id="68" name="- les parcours envisagés">
            <a:extLst>
              <a:ext uri="{FF2B5EF4-FFF2-40B4-BE49-F238E27FC236}">
                <a16:creationId xmlns:a16="http://schemas.microsoft.com/office/drawing/2014/main" id="{5020ACEE-1DB1-4F4E-89B5-9BEC6B285EE9}"/>
              </a:ext>
            </a:extLst>
          </p:cNvPr>
          <p:cNvSpPr txBox="1"/>
          <p:nvPr/>
        </p:nvSpPr>
        <p:spPr>
          <a:xfrm>
            <a:off x="5461940" y="1833667"/>
            <a:ext cx="2182906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/>
              <a:t>- les parcours envisagés</a:t>
            </a:r>
          </a:p>
        </p:txBody>
      </p:sp>
      <p:sp>
        <p:nvSpPr>
          <p:cNvPr id="69" name="- les enseignements de tronc commun">
            <a:extLst>
              <a:ext uri="{FF2B5EF4-FFF2-40B4-BE49-F238E27FC236}">
                <a16:creationId xmlns:a16="http://schemas.microsoft.com/office/drawing/2014/main" id="{20E69CDA-8753-F844-ABCB-B7455C9BD6A2}"/>
              </a:ext>
            </a:extLst>
          </p:cNvPr>
          <p:cNvSpPr txBox="1"/>
          <p:nvPr/>
        </p:nvSpPr>
        <p:spPr>
          <a:xfrm>
            <a:off x="5461940" y="2101558"/>
            <a:ext cx="3473323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/>
              <a:t>- les enseignements de tronc commun</a:t>
            </a:r>
          </a:p>
        </p:txBody>
      </p:sp>
      <p:sp>
        <p:nvSpPr>
          <p:cNvPr id="70" name="Le suivi de spécialités en rapport avec les enseignements de la filière ECG sera favorablement considéré lors de la phase d’étude et de classement des dossiers Parcoursup">
            <a:extLst>
              <a:ext uri="{FF2B5EF4-FFF2-40B4-BE49-F238E27FC236}">
                <a16:creationId xmlns:a16="http://schemas.microsoft.com/office/drawing/2014/main" id="{58379ECF-CBCB-7E4F-A71B-513FE1A3CF7D}"/>
              </a:ext>
            </a:extLst>
          </p:cNvPr>
          <p:cNvSpPr txBox="1"/>
          <p:nvPr/>
        </p:nvSpPr>
        <p:spPr>
          <a:xfrm>
            <a:off x="177372" y="2513434"/>
            <a:ext cx="8476296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 dirty="0"/>
              <a:t>Le </a:t>
            </a:r>
            <a:r>
              <a:rPr sz="1547" dirty="0" err="1"/>
              <a:t>suivi</a:t>
            </a:r>
            <a:r>
              <a:rPr sz="1547" dirty="0"/>
              <a:t> de </a:t>
            </a:r>
            <a:r>
              <a:rPr sz="1547" dirty="0" err="1"/>
              <a:t>spécialités</a:t>
            </a:r>
            <a:r>
              <a:rPr sz="1547" dirty="0"/>
              <a:t> </a:t>
            </a:r>
            <a:r>
              <a:rPr sz="1547" dirty="0" err="1"/>
              <a:t>en</a:t>
            </a:r>
            <a:r>
              <a:rPr sz="1547" dirty="0"/>
              <a:t> rapport avec les </a:t>
            </a:r>
            <a:r>
              <a:rPr sz="1547" dirty="0" err="1"/>
              <a:t>enseignements</a:t>
            </a:r>
            <a:r>
              <a:rPr sz="1547" dirty="0"/>
              <a:t> de la </a:t>
            </a:r>
            <a:r>
              <a:rPr sz="1547" dirty="0" err="1"/>
              <a:t>filière</a:t>
            </a:r>
            <a:r>
              <a:rPr sz="1547" dirty="0"/>
              <a:t> ECG sera </a:t>
            </a:r>
            <a:r>
              <a:rPr sz="1547" dirty="0" err="1"/>
              <a:t>favorablement</a:t>
            </a:r>
            <a:r>
              <a:rPr sz="1547" dirty="0"/>
              <a:t> </a:t>
            </a:r>
            <a:endParaRPr lang="fr-FR" sz="1547" dirty="0"/>
          </a:p>
          <a:p>
            <a:r>
              <a:rPr sz="1547" dirty="0" err="1"/>
              <a:t>considéré</a:t>
            </a:r>
            <a:r>
              <a:rPr sz="1547" dirty="0"/>
              <a:t> </a:t>
            </a:r>
            <a:r>
              <a:rPr sz="1547" dirty="0" err="1"/>
              <a:t>lors</a:t>
            </a:r>
            <a:r>
              <a:rPr sz="1547" dirty="0"/>
              <a:t> de la phase </a:t>
            </a:r>
            <a:r>
              <a:rPr sz="1547" dirty="0" err="1"/>
              <a:t>d’étude</a:t>
            </a:r>
            <a:r>
              <a:rPr sz="1547" dirty="0"/>
              <a:t> et de </a:t>
            </a:r>
            <a:r>
              <a:rPr sz="1547" dirty="0" err="1"/>
              <a:t>classement</a:t>
            </a:r>
            <a:r>
              <a:rPr sz="1547" dirty="0"/>
              <a:t> des dossiers </a:t>
            </a:r>
            <a:r>
              <a:rPr sz="1547" dirty="0" err="1"/>
              <a:t>Parcoursup</a:t>
            </a:r>
            <a:endParaRPr sz="1547" dirty="0"/>
          </a:p>
        </p:txBody>
      </p:sp>
      <p:sp>
        <p:nvSpPr>
          <p:cNvPr id="71" name="NB : l’économie n’est pas un enseignement de tronc commun au lycée : seuls les élèves ayant suivi SES en auront fait)">
            <a:extLst>
              <a:ext uri="{FF2B5EF4-FFF2-40B4-BE49-F238E27FC236}">
                <a16:creationId xmlns:a16="http://schemas.microsoft.com/office/drawing/2014/main" id="{DF49401C-9CEE-F449-B963-1429621CA8B7}"/>
              </a:ext>
            </a:extLst>
          </p:cNvPr>
          <p:cNvSpPr txBox="1"/>
          <p:nvPr/>
        </p:nvSpPr>
        <p:spPr>
          <a:xfrm>
            <a:off x="156381" y="4583971"/>
            <a:ext cx="863096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endParaRPr sz="1266" dirty="0"/>
          </a:p>
        </p:txBody>
      </p:sp>
      <p:sp>
        <p:nvSpPr>
          <p:cNvPr id="85" name="favorablement considérée pour tous les parcours (en particulier pour HGG)">
            <a:extLst>
              <a:ext uri="{FF2B5EF4-FFF2-40B4-BE49-F238E27FC236}">
                <a16:creationId xmlns:a16="http://schemas.microsoft.com/office/drawing/2014/main" id="{AE1F3E93-B879-314F-9F15-0E4979837B2A}"/>
              </a:ext>
            </a:extLst>
          </p:cNvPr>
          <p:cNvSpPr txBox="1"/>
          <p:nvPr/>
        </p:nvSpPr>
        <p:spPr>
          <a:xfrm>
            <a:off x="2532613" y="3704360"/>
            <a:ext cx="64106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000"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r>
              <a:rPr sz="1406" dirty="0" err="1"/>
              <a:t>favorablement</a:t>
            </a:r>
            <a:r>
              <a:rPr sz="1406" dirty="0"/>
              <a:t> </a:t>
            </a:r>
            <a:r>
              <a:rPr sz="1406" dirty="0" err="1"/>
              <a:t>considérée</a:t>
            </a:r>
            <a:r>
              <a:rPr sz="1406" dirty="0"/>
              <a:t> pour </a:t>
            </a:r>
            <a:r>
              <a:rPr sz="1406" dirty="0" err="1"/>
              <a:t>tous</a:t>
            </a:r>
            <a:r>
              <a:rPr sz="1406" dirty="0"/>
              <a:t> les </a:t>
            </a:r>
            <a:r>
              <a:rPr sz="1406" dirty="0" err="1"/>
              <a:t>parcours</a:t>
            </a:r>
            <a:r>
              <a:rPr sz="1406" dirty="0"/>
              <a:t> (</a:t>
            </a:r>
            <a:r>
              <a:rPr sz="1406" dirty="0" err="1"/>
              <a:t>en</a:t>
            </a:r>
            <a:r>
              <a:rPr sz="1406" dirty="0"/>
              <a:t> particulier pour HGG)</a:t>
            </a:r>
          </a:p>
        </p:txBody>
      </p:sp>
      <p:sp>
        <p:nvSpPr>
          <p:cNvPr id="86" name="favorablement considérée pour tous les parcours (en particulier pour ESH)">
            <a:extLst>
              <a:ext uri="{FF2B5EF4-FFF2-40B4-BE49-F238E27FC236}">
                <a16:creationId xmlns:a16="http://schemas.microsoft.com/office/drawing/2014/main" id="{6FA7BD4E-4D9B-6C45-A9D4-8608B0041F8F}"/>
              </a:ext>
            </a:extLst>
          </p:cNvPr>
          <p:cNvSpPr txBox="1"/>
          <p:nvPr/>
        </p:nvSpPr>
        <p:spPr>
          <a:xfrm>
            <a:off x="2532613" y="4167872"/>
            <a:ext cx="634334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000"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r>
              <a:rPr sz="1406" dirty="0" err="1"/>
              <a:t>favorablement</a:t>
            </a:r>
            <a:r>
              <a:rPr sz="1406" dirty="0"/>
              <a:t> </a:t>
            </a:r>
            <a:r>
              <a:rPr sz="1406" dirty="0" err="1"/>
              <a:t>considérée</a:t>
            </a:r>
            <a:r>
              <a:rPr sz="1406" dirty="0"/>
              <a:t> pour </a:t>
            </a:r>
            <a:r>
              <a:rPr sz="1406" dirty="0" err="1"/>
              <a:t>tous</a:t>
            </a:r>
            <a:r>
              <a:rPr sz="1406" dirty="0"/>
              <a:t> les </a:t>
            </a:r>
            <a:r>
              <a:rPr sz="1406" dirty="0" err="1"/>
              <a:t>parcours</a:t>
            </a:r>
            <a:r>
              <a:rPr sz="1406" dirty="0"/>
              <a:t> (</a:t>
            </a:r>
            <a:r>
              <a:rPr sz="1406" dirty="0" err="1"/>
              <a:t>en</a:t>
            </a:r>
            <a:r>
              <a:rPr sz="1406" dirty="0"/>
              <a:t> particulier pour ESH)</a:t>
            </a:r>
          </a:p>
        </p:txBody>
      </p:sp>
      <p:sp>
        <p:nvSpPr>
          <p:cNvPr id="87" name="favorablement considérée pour tous les parcours (utile pour le tronc commun)">
            <a:extLst>
              <a:ext uri="{FF2B5EF4-FFF2-40B4-BE49-F238E27FC236}">
                <a16:creationId xmlns:a16="http://schemas.microsoft.com/office/drawing/2014/main" id="{A313737E-EE29-754D-91C6-9643C2326FE7}"/>
              </a:ext>
            </a:extLst>
          </p:cNvPr>
          <p:cNvSpPr txBox="1"/>
          <p:nvPr/>
        </p:nvSpPr>
        <p:spPr>
          <a:xfrm>
            <a:off x="2532613" y="4954516"/>
            <a:ext cx="666528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000"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r>
              <a:rPr sz="1406"/>
              <a:t>favorablement considérée pour tous les parcours (utile pour le tronc commun)</a:t>
            </a:r>
          </a:p>
        </p:txBody>
      </p:sp>
      <p:sp>
        <p:nvSpPr>
          <p:cNvPr id="88" name="favorablement considérée pour tous les parcours (utile pour le tronc commun)">
            <a:extLst>
              <a:ext uri="{FF2B5EF4-FFF2-40B4-BE49-F238E27FC236}">
                <a16:creationId xmlns:a16="http://schemas.microsoft.com/office/drawing/2014/main" id="{30D7277A-0B02-3948-9840-5B1CE569511E}"/>
              </a:ext>
            </a:extLst>
          </p:cNvPr>
          <p:cNvSpPr txBox="1"/>
          <p:nvPr/>
        </p:nvSpPr>
        <p:spPr>
          <a:xfrm>
            <a:off x="2532613" y="5435888"/>
            <a:ext cx="666528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000"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r>
              <a:rPr sz="1406"/>
              <a:t>favorablement considérée pour tous les parcours (utile pour le tronc commun)</a:t>
            </a:r>
          </a:p>
        </p:txBody>
      </p:sp>
      <p:sp>
        <p:nvSpPr>
          <p:cNvPr id="89" name="plus particulièrement considérée pour les Mathématiques Appliquées">
            <a:extLst>
              <a:ext uri="{FF2B5EF4-FFF2-40B4-BE49-F238E27FC236}">
                <a16:creationId xmlns:a16="http://schemas.microsoft.com/office/drawing/2014/main" id="{9137F182-F2EF-934D-95FD-52D077D5C6CA}"/>
              </a:ext>
            </a:extLst>
          </p:cNvPr>
          <p:cNvSpPr txBox="1"/>
          <p:nvPr/>
        </p:nvSpPr>
        <p:spPr>
          <a:xfrm>
            <a:off x="2532613" y="5927021"/>
            <a:ext cx="5951181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000"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r>
              <a:rPr sz="1406"/>
              <a:t>plus particulièrement considérée pour les Mathématiques Appliquées</a:t>
            </a:r>
          </a:p>
        </p:txBody>
      </p:sp>
      <p:sp>
        <p:nvSpPr>
          <p:cNvPr id="90" name="En plus de la spécialité Mathématiques, il est conseillé le suivi d’au moins une spécialité parmi :">
            <a:extLst>
              <a:ext uri="{FF2B5EF4-FFF2-40B4-BE49-F238E27FC236}">
                <a16:creationId xmlns:a16="http://schemas.microsoft.com/office/drawing/2014/main" id="{9422E258-0898-E247-B078-1DADD519EB2E}"/>
              </a:ext>
            </a:extLst>
          </p:cNvPr>
          <p:cNvSpPr txBox="1"/>
          <p:nvPr/>
        </p:nvSpPr>
        <p:spPr>
          <a:xfrm>
            <a:off x="218598" y="3273894"/>
            <a:ext cx="8555612" cy="31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547" dirty="0" err="1"/>
              <a:t>En</a:t>
            </a:r>
            <a:r>
              <a:rPr sz="1547" dirty="0"/>
              <a:t> plus de la </a:t>
            </a:r>
            <a:r>
              <a:rPr sz="1547" dirty="0" err="1"/>
              <a:t>spécialité</a:t>
            </a:r>
            <a:r>
              <a:rPr sz="1547" dirty="0"/>
              <a:t> </a:t>
            </a:r>
            <a:r>
              <a:rPr sz="1547" dirty="0" err="1"/>
              <a:t>Mathématiques</a:t>
            </a:r>
            <a:r>
              <a:rPr sz="1547" dirty="0"/>
              <a:t>, </a:t>
            </a:r>
            <a:r>
              <a:rPr sz="1547" dirty="0" err="1"/>
              <a:t>il</a:t>
            </a:r>
            <a:r>
              <a:rPr sz="1547" dirty="0"/>
              <a:t> </a:t>
            </a:r>
            <a:r>
              <a:rPr sz="1547" dirty="0" err="1"/>
              <a:t>est</a:t>
            </a:r>
            <a:r>
              <a:rPr sz="1547" dirty="0"/>
              <a:t> </a:t>
            </a:r>
            <a:r>
              <a:rPr sz="1547" dirty="0" err="1"/>
              <a:t>conseillé</a:t>
            </a:r>
            <a:r>
              <a:rPr sz="1547" dirty="0"/>
              <a:t> le </a:t>
            </a:r>
            <a:r>
              <a:rPr sz="1547" dirty="0" err="1"/>
              <a:t>suivi</a:t>
            </a:r>
            <a:r>
              <a:rPr sz="1547" dirty="0"/>
              <a:t> </a:t>
            </a:r>
            <a:r>
              <a:rPr sz="1547" dirty="0" err="1"/>
              <a:t>d’au</a:t>
            </a:r>
            <a:r>
              <a:rPr sz="1547" dirty="0"/>
              <a:t> </a:t>
            </a:r>
            <a:r>
              <a:rPr sz="1547" dirty="0" err="1"/>
              <a:t>moins</a:t>
            </a:r>
            <a:r>
              <a:rPr sz="1547" dirty="0"/>
              <a:t> </a:t>
            </a:r>
            <a:r>
              <a:rPr sz="1547" dirty="0" err="1"/>
              <a:t>une</a:t>
            </a:r>
            <a:r>
              <a:rPr sz="1547" dirty="0"/>
              <a:t> </a:t>
            </a:r>
            <a:r>
              <a:rPr sz="1547" dirty="0" err="1"/>
              <a:t>spécialité</a:t>
            </a:r>
            <a:r>
              <a:rPr sz="1547" dirty="0"/>
              <a:t> </a:t>
            </a:r>
            <a:r>
              <a:rPr sz="1547" dirty="0" err="1"/>
              <a:t>parmi</a:t>
            </a:r>
            <a:r>
              <a:rPr sz="1547" dirty="0"/>
              <a:t> :</a:t>
            </a:r>
          </a:p>
        </p:txBody>
      </p:sp>
      <p:sp>
        <p:nvSpPr>
          <p:cNvPr id="315" name="Spécialités LLCA, LLCE"/>
          <p:cNvSpPr txBox="1"/>
          <p:nvPr/>
        </p:nvSpPr>
        <p:spPr>
          <a:xfrm>
            <a:off x="527255" y="4954804"/>
            <a:ext cx="174086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66" dirty="0" err="1"/>
              <a:t>Spécialités</a:t>
            </a:r>
            <a:r>
              <a:rPr sz="1266" dirty="0"/>
              <a:t> LLCA, LLCE</a:t>
            </a:r>
          </a:p>
        </p:txBody>
      </p:sp>
      <p:sp>
        <p:nvSpPr>
          <p:cNvPr id="306" name="Spécialité SES"/>
          <p:cNvSpPr txBox="1"/>
          <p:nvPr/>
        </p:nvSpPr>
        <p:spPr>
          <a:xfrm>
            <a:off x="527255" y="4178644"/>
            <a:ext cx="109485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266" dirty="0" err="1"/>
              <a:t>Spécialité</a:t>
            </a:r>
            <a:r>
              <a:rPr sz="1266" dirty="0"/>
              <a:t> SES</a:t>
            </a:r>
          </a:p>
        </p:txBody>
      </p:sp>
    </p:spTree>
    <p:extLst>
      <p:ext uri="{BB962C8B-B14F-4D97-AF65-F5344CB8AC3E}">
        <p14:creationId xmlns:p14="http://schemas.microsoft.com/office/powerpoint/2010/main" val="33096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0F048-C6F8-9E4B-A41E-103B4685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Rentrée </a:t>
            </a:r>
            <a:r>
              <a:rPr lang="fr-FR" b="1" dirty="0" smtClean="0">
                <a:solidFill>
                  <a:srgbClr val="0070C0"/>
                </a:solidFill>
              </a:rPr>
              <a:t>2024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B63A3-7B1A-C843-9FFA-2DC4215F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772816"/>
            <a:ext cx="6447501" cy="2910580"/>
          </a:xfrm>
        </p:spPr>
        <p:txBody>
          <a:bodyPr>
            <a:no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4 parcours proposés (chaque parcours avec </a:t>
            </a:r>
            <a:r>
              <a:rPr lang="fr-FR" b="1" u="sng" dirty="0" smtClean="0">
                <a:solidFill>
                  <a:srgbClr val="0070C0"/>
                </a:solidFill>
              </a:rPr>
              <a:t>24-25 places</a:t>
            </a:r>
            <a:r>
              <a:rPr lang="fr-FR" b="1" u="sng" dirty="0">
                <a:solidFill>
                  <a:srgbClr val="0070C0"/>
                </a:solidFill>
              </a:rPr>
              <a:t>)</a:t>
            </a:r>
          </a:p>
          <a:p>
            <a:r>
              <a:rPr lang="fr-FR" b="1" i="1" dirty="0">
                <a:solidFill>
                  <a:srgbClr val="00B0F0"/>
                </a:solidFill>
              </a:rPr>
              <a:t>Maths approfondies/ Histoire-Géographie, Géopolitique et Géoéconomie</a:t>
            </a:r>
          </a:p>
          <a:p>
            <a:r>
              <a:rPr lang="fr-FR" b="1" i="1" dirty="0">
                <a:solidFill>
                  <a:srgbClr val="00B0F0"/>
                </a:solidFill>
              </a:rPr>
              <a:t>Maths approfondies / Economie-Sociologie et Histoire</a:t>
            </a:r>
          </a:p>
          <a:p>
            <a:r>
              <a:rPr lang="fr-FR" b="1" i="1" dirty="0">
                <a:solidFill>
                  <a:srgbClr val="00B0F0"/>
                </a:solidFill>
              </a:rPr>
              <a:t>Maths appliquées/ Histoire-Géographie et Géopolitique</a:t>
            </a:r>
          </a:p>
          <a:p>
            <a:r>
              <a:rPr lang="fr-FR" b="1" i="1" dirty="0">
                <a:solidFill>
                  <a:srgbClr val="00B0F0"/>
                </a:solidFill>
              </a:rPr>
              <a:t>Maths appliquées/Economie-Sociologie et Histoire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3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07704" y="1700808"/>
            <a:ext cx="6447501" cy="2910580"/>
          </a:xfrm>
        </p:spPr>
        <p:txBody>
          <a:bodyPr>
            <a:normAutofit fontScale="92500" lnSpcReduction="20000"/>
          </a:bodyPr>
          <a:lstStyle/>
          <a:p>
            <a:r>
              <a:rPr lang="fr-FR" sz="3200" b="1" dirty="0"/>
              <a:t>CPGE/ voie générale</a:t>
            </a:r>
          </a:p>
          <a:p>
            <a:r>
              <a:rPr lang="fr-FR" b="1" i="1" dirty="0"/>
              <a:t>Deux parcours </a:t>
            </a:r>
            <a:r>
              <a:rPr lang="fr-FR" dirty="0"/>
              <a:t>: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Maths approfondies et ESH ou HGG </a:t>
            </a:r>
            <a:r>
              <a:rPr lang="fr-FR" b="1" dirty="0">
                <a:solidFill>
                  <a:srgbClr val="FF0000"/>
                </a:solidFill>
              </a:rPr>
              <a:t>ECG1a Classe Braudel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Maths appliquées et ESH ou HGG </a:t>
            </a:r>
            <a:r>
              <a:rPr lang="fr-FR" b="1" dirty="0">
                <a:solidFill>
                  <a:srgbClr val="FF0000"/>
                </a:solidFill>
              </a:rPr>
              <a:t>ECG1b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Classe Perroux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rgbClr val="FF0000"/>
                </a:solidFill>
              </a:rPr>
              <a:t>Deuxième année : </a:t>
            </a:r>
            <a:r>
              <a:rPr lang="fr-FR" b="1" dirty="0" err="1">
                <a:solidFill>
                  <a:srgbClr val="FF0000"/>
                </a:solidFill>
              </a:rPr>
              <a:t>Khârré</a:t>
            </a:r>
            <a:r>
              <a:rPr lang="fr-FR" b="1" dirty="0">
                <a:solidFill>
                  <a:srgbClr val="FF0000"/>
                </a:solidFill>
              </a:rPr>
              <a:t> Braudel, </a:t>
            </a:r>
            <a:r>
              <a:rPr lang="fr-FR" b="1" dirty="0" err="1">
                <a:solidFill>
                  <a:srgbClr val="FF0000"/>
                </a:solidFill>
              </a:rPr>
              <a:t>Khârré</a:t>
            </a:r>
            <a:r>
              <a:rPr lang="fr-FR" b="1" dirty="0">
                <a:solidFill>
                  <a:srgbClr val="FF0000"/>
                </a:solidFill>
              </a:rPr>
              <a:t> Perroux</a:t>
            </a:r>
          </a:p>
          <a:p>
            <a:pPr>
              <a:buFont typeface="Symbol" panose="05050102010706020507" pitchFamily="18" charset="2"/>
              <a:buChar char="Þ"/>
            </a:pP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Souci de conserver une identité économique et géoéconomique</a:t>
            </a:r>
          </a:p>
        </p:txBody>
      </p:sp>
    </p:spTree>
    <p:extLst>
      <p:ext uri="{BB962C8B-B14F-4D97-AF65-F5344CB8AC3E}">
        <p14:creationId xmlns:p14="http://schemas.microsoft.com/office/powerpoint/2010/main" val="16327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78889-5590-6842-BE98-00A8AC75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Les enseignements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78BACDD-AE76-E96A-5185-94C0CD77D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870705" cy="3778250"/>
          </a:xfrm>
        </p:spPr>
      </p:pic>
    </p:spTree>
    <p:extLst>
      <p:ext uri="{BB962C8B-B14F-4D97-AF65-F5344CB8AC3E}">
        <p14:creationId xmlns:p14="http://schemas.microsoft.com/office/powerpoint/2010/main" val="7945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F36FB0-1190-EF05-96C2-07BB3D168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356"/>
            <a:ext cx="8532440" cy="3593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6F0CC2-B727-24F3-19C8-0973CAE6E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2" y="3429000"/>
            <a:ext cx="3707904" cy="32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D3EB5-B126-1A4F-A19B-AE062E60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764704"/>
            <a:ext cx="6589199" cy="1280890"/>
          </a:xfrm>
        </p:spPr>
        <p:txBody>
          <a:bodyPr>
            <a:normAutofit/>
          </a:bodyPr>
          <a:lstStyle/>
          <a:p>
            <a:r>
              <a:rPr lang="fr-FR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plus de Saint Paul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2610B0-EB42-57D7-68E7-C00C4C1A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02" y="29840"/>
            <a:ext cx="4939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2420888"/>
            <a:ext cx="663835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Pourquoi</a:t>
            </a:r>
          </a:p>
          <a:p>
            <a:pPr algn="ctr"/>
            <a:r>
              <a:rPr lang="fr-FR" sz="8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une CPGE?</a:t>
            </a:r>
          </a:p>
        </p:txBody>
      </p:sp>
    </p:spTree>
    <p:extLst>
      <p:ext uri="{BB962C8B-B14F-4D97-AF65-F5344CB8AC3E}">
        <p14:creationId xmlns:p14="http://schemas.microsoft.com/office/powerpoint/2010/main" val="2480339844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897814" y="1651033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Résultats promo 2021-2023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03518"/>
              </p:ext>
            </p:extLst>
          </p:nvPr>
        </p:nvGraphicFramePr>
        <p:xfrm>
          <a:off x="2483768" y="2204864"/>
          <a:ext cx="4114800" cy="2074545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193386421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75808445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23508876"/>
                    </a:ext>
                  </a:extLst>
                </a:gridCol>
              </a:tblGrid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7398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ESSEC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4797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ESCP-Europe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6194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EDHEC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456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EM-Lyon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76531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8922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Skema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277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Audencia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21347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8539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Kedge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76004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328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TBS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88845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Cubes/réorientations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751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65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2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692696"/>
            <a:ext cx="61938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ove of Thunder" panose="02000503000000020004" pitchFamily="2" charset="0"/>
              </a:rPr>
              <a:t>Comment intégrer</a:t>
            </a:r>
          </a:p>
          <a:p>
            <a:pPr algn="ctr"/>
            <a:r>
              <a:rPr lang="fr-FR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ove of Thunder" panose="02000503000000020004" pitchFamily="2" charset="0"/>
              </a:rPr>
              <a:t> la prépa </a:t>
            </a:r>
          </a:p>
          <a:p>
            <a:pPr algn="ctr"/>
            <a:r>
              <a:rPr lang="fr-FR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ove of Thunder" panose="02000503000000020004" pitchFamily="2" charset="0"/>
              </a:rPr>
              <a:t>Saint Paul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9B48F5-2F22-CB18-4E48-47924D87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848472" cy="25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692696"/>
            <a:ext cx="74462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-Recherche de profils équilibrés</a:t>
            </a:r>
          </a:p>
          <a:p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-du potentiel en mathématiques;</a:t>
            </a:r>
          </a:p>
          <a:p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-un bon niveau de langues;</a:t>
            </a:r>
          </a:p>
          <a:p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-des qualités de synthèse et d’expression </a:t>
            </a:r>
          </a:p>
          <a:p>
            <a:r>
              <a:rPr lang="fr-FR" sz="28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écrite;</a:t>
            </a:r>
          </a:p>
          <a:p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-une bonne culture générale</a:t>
            </a:r>
          </a:p>
          <a:p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-une bonne curiosité intellectuelle</a:t>
            </a:r>
          </a:p>
          <a:p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2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Procédure internat </a:t>
            </a:r>
            <a:r>
              <a:rPr lang="fr-FR" dirty="0" smtClean="0"/>
              <a:t>2024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484784"/>
            <a:ext cx="6591985" cy="3777622"/>
          </a:xfrm>
        </p:spPr>
        <p:txBody>
          <a:bodyPr>
            <a:normAutofit/>
          </a:bodyPr>
          <a:lstStyle/>
          <a:p>
            <a:r>
              <a:rPr lang="fr-FR" dirty="0"/>
              <a:t>Internat géré par All-Catho : 30 chambres uniquement pour les étudiants de première année.</a:t>
            </a:r>
          </a:p>
          <a:p>
            <a:r>
              <a:rPr lang="fr-FR" dirty="0"/>
              <a:t>Procédure </a:t>
            </a:r>
            <a:r>
              <a:rPr lang="fr-FR" dirty="0" err="1"/>
              <a:t>Parcoursup</a:t>
            </a:r>
            <a:r>
              <a:rPr lang="fr-FR" dirty="0"/>
              <a:t>.</a:t>
            </a:r>
          </a:p>
          <a:p>
            <a:r>
              <a:rPr lang="fr-FR" dirty="0"/>
              <a:t>Obligation de transmettre le dossier administratif avant communication des coordonnées du candidat à l’AEU : réponse dans un délai de 7 jours pour un candidat qui accepte la proposition. Délai de 14 jours pour les candidats qui laissent la « proposition » en attente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6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46125" y="5832475"/>
            <a:ext cx="467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dirty="0"/>
              <a:t>http://</a:t>
            </a:r>
            <a:r>
              <a:rPr lang="fr-FR" dirty="0" err="1"/>
              <a:t>www.prepasaintpaul-lille.fr</a:t>
            </a:r>
            <a:r>
              <a:rPr lang="fr-FR" dirty="0"/>
              <a:t>/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75656" y="747611"/>
            <a:ext cx="168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 Love of Thunder" panose="02000503000000020004" pitchFamily="2" charset="0"/>
              </a:rPr>
              <a:t>Un site web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94" y="1199645"/>
            <a:ext cx="6591604" cy="46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47034" y="1196752"/>
            <a:ext cx="7496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Une prépa  économique et commerciale :</a:t>
            </a:r>
          </a:p>
          <a:p>
            <a:r>
              <a:rPr lang="fr-FR" b="1" dirty="0">
                <a:latin typeface="+mj-lt"/>
              </a:rPr>
              <a:t>un choix judicieux pour intégrer une Ecole de Management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47664" y="292494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Des débouchés assurés :</a:t>
            </a:r>
          </a:p>
          <a:p>
            <a:r>
              <a:rPr lang="fr-FR" b="1" dirty="0">
                <a:latin typeface="+mn-lt"/>
              </a:rPr>
              <a:t>-Audit, contrôle de gestion;</a:t>
            </a:r>
          </a:p>
          <a:p>
            <a:r>
              <a:rPr lang="fr-FR" b="1" dirty="0">
                <a:latin typeface="+mn-lt"/>
              </a:rPr>
              <a:t>-Finance de marché, finance d’entreprise</a:t>
            </a:r>
          </a:p>
          <a:p>
            <a:r>
              <a:rPr lang="fr-FR" b="1" dirty="0">
                <a:latin typeface="+mn-lt"/>
              </a:rPr>
              <a:t>-Consulting</a:t>
            </a:r>
          </a:p>
          <a:p>
            <a:r>
              <a:rPr lang="fr-FR" b="1" dirty="0">
                <a:latin typeface="+mn-lt"/>
              </a:rPr>
              <a:t>-Stratégie</a:t>
            </a:r>
          </a:p>
          <a:p>
            <a:r>
              <a:rPr lang="fr-FR" b="1" dirty="0">
                <a:latin typeface="+mn-lt"/>
              </a:rPr>
              <a:t>-Ressources humaines</a:t>
            </a:r>
          </a:p>
          <a:p>
            <a:r>
              <a:rPr lang="fr-FR" b="1" dirty="0">
                <a:latin typeface="+mn-lt"/>
              </a:rPr>
              <a:t>-Fusions-acquisitions</a:t>
            </a:r>
          </a:p>
          <a:p>
            <a:r>
              <a:rPr lang="fr-FR" b="1" dirty="0">
                <a:latin typeface="+mn-lt"/>
              </a:rPr>
              <a:t>-Marketing…..</a:t>
            </a:r>
          </a:p>
        </p:txBody>
      </p:sp>
    </p:spTree>
    <p:extLst>
      <p:ext uri="{BB962C8B-B14F-4D97-AF65-F5344CB8AC3E}">
        <p14:creationId xmlns:p14="http://schemas.microsoft.com/office/powerpoint/2010/main" val="10055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AFD5BB99-F560-E344-BB6C-4F1D0E271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28158"/>
              </p:ext>
            </p:extLst>
          </p:nvPr>
        </p:nvGraphicFramePr>
        <p:xfrm>
          <a:off x="3203575" y="1227137"/>
          <a:ext cx="5112841" cy="624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euille de calcul" r:id="rId3" imgW="6576025" imgH="8039131" progId="Excel.Sheet.12">
                  <p:embed/>
                </p:oleObj>
              </mc:Choice>
              <mc:Fallback>
                <p:oleObj name="Feuille de calcul" r:id="rId3" imgW="6576025" imgH="8039131" progId="Excel.Shee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AFD5BB99-F560-E344-BB6C-4F1D0E271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575" y="1227137"/>
                        <a:ext cx="5112841" cy="624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6495343-9A0B-0045-BA37-D4CCE3B67806}"/>
              </a:ext>
            </a:extLst>
          </p:cNvPr>
          <p:cNvSpPr txBox="1"/>
          <p:nvPr/>
        </p:nvSpPr>
        <p:spPr>
          <a:xfrm>
            <a:off x="1475656" y="764704"/>
            <a:ext cx="417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latin typeface="A Love of Thunder" panose="02000503000000020004" pitchFamily="2" charset="0"/>
              </a:rPr>
              <a:t>Des concours exigeants</a:t>
            </a:r>
          </a:p>
        </p:txBody>
      </p:sp>
    </p:spTree>
    <p:extLst>
      <p:ext uri="{BB962C8B-B14F-4D97-AF65-F5344CB8AC3E}">
        <p14:creationId xmlns:p14="http://schemas.microsoft.com/office/powerpoint/2010/main" val="4015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404664"/>
            <a:ext cx="563160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8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Comment</a:t>
            </a:r>
          </a:p>
          <a:p>
            <a:pPr algn="ctr"/>
            <a:r>
              <a:rPr lang="fr-FR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Choisir</a:t>
            </a:r>
          </a:p>
          <a:p>
            <a:pPr algn="ctr"/>
            <a:r>
              <a:rPr lang="fr-FR" sz="8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Son Ecole ?</a:t>
            </a:r>
          </a:p>
        </p:txBody>
      </p:sp>
    </p:spTree>
    <p:extLst>
      <p:ext uri="{BB962C8B-B14F-4D97-AF65-F5344CB8AC3E}">
        <p14:creationId xmlns:p14="http://schemas.microsoft.com/office/powerpoint/2010/main" val="2218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754693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A Love of Thunder" panose="02000503000000020004" pitchFamily="2" charset="0"/>
              </a:rPr>
              <a:t>Classement SIGEM </a:t>
            </a:r>
            <a:r>
              <a:rPr lang="fr-FR" b="1" i="1" dirty="0" smtClean="0">
                <a:solidFill>
                  <a:srgbClr val="FF0000"/>
                </a:solidFill>
                <a:latin typeface="A Love of Thunder" panose="02000503000000020004" pitchFamily="2" charset="0"/>
              </a:rPr>
              <a:t>2023</a:t>
            </a:r>
            <a:endParaRPr lang="fr-FR" b="1" i="1" dirty="0">
              <a:solidFill>
                <a:srgbClr val="FF0000"/>
              </a:solidFill>
              <a:latin typeface="A Love of Thunder" panose="02000503000000020004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6200671" cy="49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276836"/>
            <a:ext cx="19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A Love of Thunder" panose="02000503000000020004" pitchFamily="2" charset="0"/>
              </a:rPr>
              <a:t>Le coût des études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1" y="664907"/>
            <a:ext cx="8536339" cy="44163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35696" y="5229200"/>
            <a:ext cx="6410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Augmentation de 43% en moyenne depuis 2015</a:t>
            </a:r>
          </a:p>
          <a:p>
            <a:r>
              <a:rPr lang="fr-FR" dirty="0" smtClean="0"/>
              <a:t>+ 50% pour HEC</a:t>
            </a:r>
          </a:p>
          <a:p>
            <a:r>
              <a:rPr lang="fr-FR" dirty="0" smtClean="0"/>
              <a:t>+ 52% pour l’ESSEC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2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8252" y="739531"/>
            <a:ext cx="251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ove of Thunder" panose="02000503000000020004" pitchFamily="2" charset="0"/>
              </a:rPr>
              <a:t>Les accréditations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34" y="1654729"/>
            <a:ext cx="4558640" cy="15791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2155"/>
            <a:ext cx="2708920" cy="2708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4575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679" y="1844824"/>
            <a:ext cx="638989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Pourquoi</a:t>
            </a:r>
          </a:p>
          <a:p>
            <a:pPr algn="ctr"/>
            <a:r>
              <a:rPr lang="fr-FR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Saint Paul ?</a:t>
            </a:r>
          </a:p>
        </p:txBody>
      </p:sp>
    </p:spTree>
    <p:extLst>
      <p:ext uri="{BB962C8B-B14F-4D97-AF65-F5344CB8AC3E}">
        <p14:creationId xmlns:p14="http://schemas.microsoft.com/office/powerpoint/2010/main" val="1328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{E3C9033E-8D04-004D-A712-1072E18E48F9}tf10001069</Template>
  <TotalTime>1829</TotalTime>
  <Words>721</Words>
  <Application>Microsoft Office PowerPoint</Application>
  <PresentationFormat>Affichage à l'écran (4:3)</PresentationFormat>
  <Paragraphs>149</Paragraphs>
  <Slides>24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 Love of Thunder</vt:lpstr>
      <vt:lpstr>Arial</vt:lpstr>
      <vt:lpstr>Avenir Book</vt:lpstr>
      <vt:lpstr>Avenir Book Oblique</vt:lpstr>
      <vt:lpstr>Avenir Heavy</vt:lpstr>
      <vt:lpstr>Calibri</vt:lpstr>
      <vt:lpstr>Century Gothic</vt:lpstr>
      <vt:lpstr>Symbol</vt:lpstr>
      <vt:lpstr>Times New Roman</vt:lpstr>
      <vt:lpstr>Wingdings 3</vt:lpstr>
      <vt:lpstr>Brin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4 R </vt:lpstr>
      <vt:lpstr>Présentation PowerPoint</vt:lpstr>
      <vt:lpstr>Présentation PowerPoint</vt:lpstr>
      <vt:lpstr>Présentation PowerPoint</vt:lpstr>
      <vt:lpstr>Présentation PowerPoint</vt:lpstr>
      <vt:lpstr>Rentrée 2024</vt:lpstr>
      <vt:lpstr>Présentation PowerPoint</vt:lpstr>
      <vt:lpstr>Les enseignements</vt:lpstr>
      <vt:lpstr>Présentation PowerPoint</vt:lpstr>
      <vt:lpstr>Les plus de Saint Paul</vt:lpstr>
      <vt:lpstr>Présentation PowerPoint</vt:lpstr>
      <vt:lpstr>Présentation PowerPoint</vt:lpstr>
      <vt:lpstr>Présentation PowerPoint</vt:lpstr>
      <vt:lpstr>Procédure internat 2024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Dallenne</dc:creator>
  <cp:lastModifiedBy>P.Dallenne</cp:lastModifiedBy>
  <cp:revision>160</cp:revision>
  <dcterms:created xsi:type="dcterms:W3CDTF">2010-09-09T15:56:19Z</dcterms:created>
  <dcterms:modified xsi:type="dcterms:W3CDTF">2024-01-25T06:50:36Z</dcterms:modified>
</cp:coreProperties>
</file>